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2" r:id="rId2"/>
    <p:sldId id="333" r:id="rId3"/>
    <p:sldId id="335" r:id="rId4"/>
    <p:sldId id="334" r:id="rId5"/>
    <p:sldId id="339" r:id="rId6"/>
    <p:sldId id="337" r:id="rId7"/>
    <p:sldId id="336" r:id="rId8"/>
    <p:sldId id="338" r:id="rId9"/>
    <p:sldId id="365" r:id="rId10"/>
    <p:sldId id="341" r:id="rId11"/>
    <p:sldId id="340" r:id="rId12"/>
    <p:sldId id="342" r:id="rId13"/>
    <p:sldId id="343" r:id="rId14"/>
    <p:sldId id="361" r:id="rId15"/>
    <p:sldId id="364" r:id="rId16"/>
    <p:sldId id="369" r:id="rId17"/>
    <p:sldId id="373"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4" d="100"/>
          <a:sy n="94" d="100"/>
        </p:scale>
        <p:origin x="123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213942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766164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96321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239467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41749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972740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070804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1437421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1037425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5689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56DD49-1467-4A3E-A3CD-D6AF600BC03C}" type="datetimeFigureOut">
              <a:rPr kumimoji="1" lang="ja-JP" altLang="en-US" smtClean="0"/>
              <a:t>2024/7/26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3352048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6DD49-1467-4A3E-A3CD-D6AF600BC03C}" type="datetimeFigureOut">
              <a:rPr kumimoji="1" lang="ja-JP" altLang="en-US" smtClean="0"/>
              <a:t>2024/7/26</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9030B0-5554-4E75-AE4C-6E133539CAAB}" type="slidenum">
              <a:rPr kumimoji="1" lang="ja-JP" altLang="en-US" smtClean="0"/>
              <a:t>‹#›</a:t>
            </a:fld>
            <a:endParaRPr kumimoji="1" lang="ja-JP" altLang="en-US"/>
          </a:p>
        </p:txBody>
      </p:sp>
    </p:spTree>
    <p:extLst>
      <p:ext uri="{BB962C8B-B14F-4D97-AF65-F5344CB8AC3E}">
        <p14:creationId xmlns:p14="http://schemas.microsoft.com/office/powerpoint/2010/main" val="847674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D30F260F-96D8-4F13-B97A-39979250EDEB}"/>
              </a:ext>
            </a:extLst>
          </p:cNvPr>
          <p:cNvSpPr>
            <a:spLocks noGrp="1"/>
          </p:cNvSpPr>
          <p:nvPr>
            <p:ph idx="1"/>
          </p:nvPr>
        </p:nvSpPr>
        <p:spPr>
          <a:xfrm>
            <a:off x="430694" y="298648"/>
            <a:ext cx="10674627" cy="6380448"/>
          </a:xfrm>
        </p:spPr>
        <p:txBody>
          <a:bodyPr/>
          <a:lstStyle/>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１－</a:t>
            </a:r>
            <a:r>
              <a:rPr lang="en-US" altLang="ja-JP" sz="2000" kern="100" dirty="0">
                <a:latin typeface="游明朝" panose="02020400000000000000" pitchFamily="18" charset="-128"/>
                <a:ea typeface="游明朝" panose="02020400000000000000" pitchFamily="18" charset="-128"/>
                <a:cs typeface="Times New Roman" panose="02020603050405020304" pitchFamily="18" charset="0"/>
              </a:rPr>
              <a:t>63</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　「生活保護の被保護者調査（</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令和</a:t>
            </a:r>
            <a:r>
              <a:rPr lang="en-US" altLang="ja-JP" sz="20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年</a:t>
            </a:r>
            <a:r>
              <a:rPr lang="en-US" altLang="ja-JP" sz="20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月分概況、</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厚生労働省）による</a:t>
            </a: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次の記述のうち、正しいものを１つ選びなさい。</a:t>
            </a:r>
          </a:p>
          <a:p>
            <a:pPr marL="0" indent="0" algn="just">
              <a:buNone/>
            </a:pP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１　被保護世帯</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は、前年より一貫して増加しており、</a:t>
            </a:r>
            <a:r>
              <a:rPr lang="en-US" altLang="ja-JP" sz="2000" kern="100" dirty="0">
                <a:latin typeface="游明朝" panose="02020400000000000000" pitchFamily="18" charset="-128"/>
                <a:ea typeface="游明朝" panose="02020400000000000000" pitchFamily="18" charset="-128"/>
                <a:cs typeface="Times New Roman" panose="02020603050405020304" pitchFamily="18" charset="0"/>
              </a:rPr>
              <a:t>200</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万世帯を超えて</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いる。</a:t>
            </a:r>
          </a:p>
          <a:p>
            <a:pPr marL="0" indent="0" algn="just">
              <a:buNone/>
            </a:pP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２　保護の開始の主な理由のうち、最も多いのは「傷病による」である。</a:t>
            </a:r>
          </a:p>
          <a:p>
            <a:pPr marL="0" indent="0" algn="just">
              <a:buNone/>
            </a:pP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３　保護の廃止の主な理由のうち、最も多いのは、「働きによる収入の増加・</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取得・働き手の転入」である。</a:t>
            </a: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４　保護の種類別に扶助人員を見ると、「生活扶助」の占める割合が最も高い。</a:t>
            </a:r>
          </a:p>
          <a:p>
            <a:pPr marL="0" indent="0" algn="just">
              <a:buNone/>
            </a:pP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５　</a:t>
            </a:r>
            <a:r>
              <a:rPr lang="ja-JP" altLang="en-US" sz="2000" kern="100" dirty="0">
                <a:latin typeface="游明朝" panose="02020400000000000000" pitchFamily="18" charset="-128"/>
                <a:ea typeface="游明朝" panose="02020400000000000000" pitchFamily="18" charset="-128"/>
                <a:cs typeface="Times New Roman" panose="02020603050405020304" pitchFamily="18" charset="0"/>
              </a:rPr>
              <a:t>被保護世帯で最も多いのは、障害者・傷病者世帯である。</a:t>
            </a:r>
            <a:endParaRPr lang="ja-JP" altLang="en-US" sz="2000" dirty="0"/>
          </a:p>
          <a:p>
            <a:pPr marL="0" indent="0" algn="just">
              <a:buNone/>
            </a:pPr>
            <a:endParaRPr lang="ja-JP"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endParaRPr lang="ja-JP" altLang="en-US" dirty="0"/>
          </a:p>
        </p:txBody>
      </p:sp>
    </p:spTree>
    <p:extLst>
      <p:ext uri="{BB962C8B-B14F-4D97-AF65-F5344CB8AC3E}">
        <p14:creationId xmlns:p14="http://schemas.microsoft.com/office/powerpoint/2010/main" val="2396889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48BECB4-45DE-4985-941A-7A1917411EE5}"/>
              </a:ext>
            </a:extLst>
          </p:cNvPr>
          <p:cNvSpPr>
            <a:spLocks noGrp="1"/>
          </p:cNvSpPr>
          <p:nvPr>
            <p:ph idx="1"/>
          </p:nvPr>
        </p:nvSpPr>
        <p:spPr>
          <a:xfrm>
            <a:off x="1847528" y="332656"/>
            <a:ext cx="8496944" cy="6264696"/>
          </a:xfrm>
        </p:spPr>
        <p:txBody>
          <a:bodyPr>
            <a:normAutofit/>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事例を読んで、Ｆさんの世帯についての生活保護の受給等に関する次の記述のうち、正しいものを１つ選びなさい。</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　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Ｆさん（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46</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歳、男性）と長女のＧ子（</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16</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歳、高校</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年）、長男のＨ男（</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歳、中学</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年）、次男のＪ君（</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7</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歳、小学</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年）は</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人で暮らしている。Ｆさんは昨年妻と死別し、ひとり親家庭となった。現在、Ｆさんは体調が思わしくないので仕事をしていない。そのため、生活保護を受給している。Ｇ子は公立高校に通っており、スーパーで週２日アルバイトをしている。　</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１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F</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さんは児童扶養手当を受給でき、手当の額は収入認定される。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F</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さんが受給できる児童手当の額は２万円である。</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３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G</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子のアルバイト料は、収入として申告しなくてもよい。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４　最低生活費の計算では、</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3</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人分の教育扶助費が加算される。</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５　父子家庭であるので、最低生活費の計算に生活扶助の母子加算は加算されない。</a:t>
            </a:r>
          </a:p>
          <a:p>
            <a:pPr marL="0" indent="0">
              <a:buNone/>
            </a:pPr>
            <a:endParaRPr kumimoji="1" lang="ja-JP" altLang="en-US" dirty="0"/>
          </a:p>
        </p:txBody>
      </p:sp>
    </p:spTree>
    <p:extLst>
      <p:ext uri="{BB962C8B-B14F-4D97-AF65-F5344CB8AC3E}">
        <p14:creationId xmlns:p14="http://schemas.microsoft.com/office/powerpoint/2010/main" val="240158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7804944-386E-4590-8003-49B26959FE5B}"/>
              </a:ext>
            </a:extLst>
          </p:cNvPr>
          <p:cNvSpPr>
            <a:spLocks noGrp="1"/>
          </p:cNvSpPr>
          <p:nvPr>
            <p:ph idx="1"/>
          </p:nvPr>
        </p:nvSpPr>
        <p:spPr>
          <a:xfrm>
            <a:off x="870857" y="404665"/>
            <a:ext cx="9339943" cy="6170306"/>
          </a:xfrm>
        </p:spPr>
        <p:txBody>
          <a:bodyPr>
            <a:normAutofit/>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65</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事例を読んで、</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K</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さんが入所した保護施設の種類として、適切なものを</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つ選びなさい。</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　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K</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45</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歳、男性）は、軽い精神疾患があるため、これまで生活保護を受給しながら公営住宅で一人暮らしをしていた。しかし、</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K</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さんは最近になって病状が進み、日常生活を営むことが困難になってきたので、生活扶助を行うことを目的としている施設に入所することにした。　　</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１　救護施設</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更生施設</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３　医療保護施設</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４　授産施設</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５　宿所提供施設</a:t>
            </a:r>
          </a:p>
          <a:p>
            <a:pPr marL="0" indent="0">
              <a:buNone/>
            </a:pPr>
            <a:endParaRPr kumimoji="1" lang="ja-JP" altLang="en-US" dirty="0"/>
          </a:p>
        </p:txBody>
      </p:sp>
    </p:spTree>
    <p:extLst>
      <p:ext uri="{BB962C8B-B14F-4D97-AF65-F5344CB8AC3E}">
        <p14:creationId xmlns:p14="http://schemas.microsoft.com/office/powerpoint/2010/main" val="1114624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F7978FE-7C99-4233-93CA-F68848EB01C3}"/>
              </a:ext>
            </a:extLst>
          </p:cNvPr>
          <p:cNvSpPr>
            <a:spLocks noGrp="1"/>
          </p:cNvSpPr>
          <p:nvPr>
            <p:ph idx="1"/>
          </p:nvPr>
        </p:nvSpPr>
        <p:spPr>
          <a:xfrm>
            <a:off x="435429" y="404665"/>
            <a:ext cx="11437257" cy="6170306"/>
          </a:xfrm>
        </p:spPr>
        <p:txBody>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2-66</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福祉事務所に関する次の記述のうち、正しいものを１つ選びなさい。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福祉事務所に置かれる社会福祉士主事は、</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18</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歳以上の者でなければならない。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２　生活保護の指導監督を行う所員（査察指導員）は、都道府県知事又は市町村の</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指揮</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監督を</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受けて福祉事務所の所務を拳理する。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生活保護の現業を行う所員（地区担当員）は、保護の開始、変更、停止、廃止、被保護者への指導又は</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指示に関する権限を委任されている。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生活保護の指導監督を行う所員（査察指導員）は、生活保護業務における管理的機能と現業を行う所員</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（地区担当員）に対する教育的機能と支持的機能を果たすことが求められている。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５　都道府県及び市町村は、福祉事務所を設置しなければならない。</a:t>
            </a:r>
          </a:p>
          <a:p>
            <a:pPr marL="0" indent="0">
              <a:buNone/>
            </a:pPr>
            <a:endParaRPr kumimoji="1" lang="ja-JP" altLang="en-US" dirty="0"/>
          </a:p>
        </p:txBody>
      </p:sp>
    </p:spTree>
    <p:extLst>
      <p:ext uri="{BB962C8B-B14F-4D97-AF65-F5344CB8AC3E}">
        <p14:creationId xmlns:p14="http://schemas.microsoft.com/office/powerpoint/2010/main" val="4142762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23B3F94-0524-469B-AAA6-67A242A99C55}"/>
              </a:ext>
            </a:extLst>
          </p:cNvPr>
          <p:cNvSpPr>
            <a:spLocks noGrp="1"/>
          </p:cNvSpPr>
          <p:nvPr>
            <p:ph idx="1"/>
          </p:nvPr>
        </p:nvSpPr>
        <p:spPr>
          <a:xfrm>
            <a:off x="537029" y="332657"/>
            <a:ext cx="11045371" cy="6184257"/>
          </a:xfrm>
        </p:spPr>
        <p:txBody>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2-67</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生活保護の実施体制に関する次の記述のうち、正しいものを１つ選びなさい。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厚生労働大臣は、生活保護法に基づき、国及び国以外が開設した医療機関について指定と取消、</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又は期間を定めて、その指定の全部若しくは一部の効力を停止する権限を有する。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２　国は、市町村及び都道府県が支弁した保護費、保護施設事務費、委託事務費の</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分の</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負担しなければならない。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生活保護基準を定める権限は、都道府県知事が有する。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民生委員は、生活保護法の施行について、市町村長、福祉事務所長又は社会福祉主事の</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事務の執行に協力する者とする。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５　生活保護法では、都道府県知事及び福祉事務所を管理する市町村長が保護を決定し実施する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こととしている。</a:t>
            </a:r>
          </a:p>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Tree>
    <p:extLst>
      <p:ext uri="{BB962C8B-B14F-4D97-AF65-F5344CB8AC3E}">
        <p14:creationId xmlns:p14="http://schemas.microsoft.com/office/powerpoint/2010/main" val="3717891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69175B-977B-E2D2-E442-9112491483A5}"/>
              </a:ext>
            </a:extLst>
          </p:cNvPr>
          <p:cNvSpPr>
            <a:spLocks noGrp="1"/>
          </p:cNvSpPr>
          <p:nvPr>
            <p:ph type="title"/>
          </p:nvPr>
        </p:nvSpPr>
        <p:spPr>
          <a:xfrm>
            <a:off x="609600" y="274638"/>
            <a:ext cx="10972800" cy="876245"/>
          </a:xfrm>
        </p:spPr>
        <p:txBody>
          <a:bodyPr>
            <a:normAutofit/>
          </a:bodyPr>
          <a:lstStyle/>
          <a:p>
            <a:r>
              <a:rPr kumimoji="1" lang="ja-JP" altLang="en-US" dirty="0"/>
              <a:t>生活困窮者自立支援制度の負担割合問題</a:t>
            </a:r>
          </a:p>
        </p:txBody>
      </p:sp>
      <p:sp>
        <p:nvSpPr>
          <p:cNvPr id="3" name="コンテンツ プレースホルダー 2">
            <a:extLst>
              <a:ext uri="{FF2B5EF4-FFF2-40B4-BE49-F238E27FC236}">
                <a16:creationId xmlns:a16="http://schemas.microsoft.com/office/drawing/2014/main" id="{6BC63E7D-D542-EDB2-13F2-868FC57481F9}"/>
              </a:ext>
            </a:extLst>
          </p:cNvPr>
          <p:cNvSpPr>
            <a:spLocks noGrp="1"/>
          </p:cNvSpPr>
          <p:nvPr>
            <p:ph idx="1"/>
          </p:nvPr>
        </p:nvSpPr>
        <p:spPr>
          <a:xfrm>
            <a:off x="609600" y="1150883"/>
            <a:ext cx="10972800" cy="4975281"/>
          </a:xfrm>
        </p:spPr>
        <p:txBody>
          <a:bodyPr/>
          <a:lstStyle/>
          <a:p>
            <a:pPr marL="0" indent="0">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Q</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生活</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困窮者自立支援事業</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に関する次の記述のうち、正しいものを</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２つ</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選びなさい。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en-US" altLang="ja-JP" sz="1800" dirty="0"/>
          </a:p>
          <a:p>
            <a:pPr marL="0" indent="0">
              <a:buNone/>
            </a:pPr>
            <a:r>
              <a:rPr lang="ja-JP" altLang="en-US" sz="1800" dirty="0"/>
              <a:t>　　①　生活困窮者とは、理由を問わず、現に経済的に困窮し、最低限度の生活を維持できなくなって半年が</a:t>
            </a:r>
            <a:endParaRPr lang="en-US" altLang="ja-JP" sz="1800" dirty="0"/>
          </a:p>
          <a:p>
            <a:pPr marL="0" indent="0">
              <a:buNone/>
            </a:pPr>
            <a:r>
              <a:rPr kumimoji="1" lang="ja-JP" altLang="en-US" sz="1800" dirty="0"/>
              <a:t>　　　　経過した者をいう。</a:t>
            </a:r>
            <a:endParaRPr kumimoji="1" lang="en-US" altLang="ja-JP" sz="1800" dirty="0"/>
          </a:p>
          <a:p>
            <a:pPr marL="0" indent="0">
              <a:buNone/>
            </a:pPr>
            <a:endParaRPr lang="en-US" altLang="ja-JP" sz="1800" dirty="0"/>
          </a:p>
          <a:p>
            <a:pPr marL="0" indent="0">
              <a:buNone/>
            </a:pPr>
            <a:r>
              <a:rPr kumimoji="1" lang="ja-JP" altLang="en-US" sz="1800" dirty="0"/>
              <a:t>　　②　認定就労訓練事業の対象者は、就労準備支援事業を利用しても一般就労への移行が出来ない者等を</a:t>
            </a:r>
            <a:endParaRPr kumimoji="1" lang="en-US" altLang="ja-JP" sz="1800" dirty="0"/>
          </a:p>
          <a:p>
            <a:pPr marL="0" indent="0">
              <a:buNone/>
            </a:pPr>
            <a:r>
              <a:rPr lang="ja-JP" altLang="en-US" sz="1800" dirty="0"/>
              <a:t>　　　　想定している。</a:t>
            </a:r>
            <a:endParaRPr lang="en-US" altLang="ja-JP" sz="1800" dirty="0"/>
          </a:p>
          <a:p>
            <a:pPr marL="0" indent="0">
              <a:buNone/>
            </a:pPr>
            <a:endParaRPr kumimoji="1" lang="en-US" altLang="ja-JP" sz="1800" dirty="0"/>
          </a:p>
          <a:p>
            <a:pPr marL="0" indent="0">
              <a:buNone/>
            </a:pPr>
            <a:r>
              <a:rPr lang="ja-JP" altLang="en-US" sz="1800" dirty="0"/>
              <a:t>　　③　住宅確保給付金の支給や家計改善支援事業は、国がその</a:t>
            </a:r>
            <a:r>
              <a:rPr lang="en-US" altLang="ja-JP" sz="1800" dirty="0"/>
              <a:t>4</a:t>
            </a:r>
            <a:r>
              <a:rPr lang="ja-JP" altLang="en-US" sz="1800" dirty="0"/>
              <a:t>分の３を負担している。</a:t>
            </a:r>
            <a:endParaRPr lang="en-US" altLang="ja-JP" sz="1800" dirty="0"/>
          </a:p>
          <a:p>
            <a:pPr marL="0" indent="0">
              <a:buNone/>
            </a:pPr>
            <a:endParaRPr kumimoji="1" lang="en-US" altLang="ja-JP" sz="1800" dirty="0"/>
          </a:p>
          <a:p>
            <a:pPr marL="0" indent="0">
              <a:buNone/>
            </a:pPr>
            <a:r>
              <a:rPr lang="ja-JP" altLang="en-US" sz="1800" dirty="0"/>
              <a:t>　　④　貧困の連鎖を防止するための子どもの学習・生活支援事業は、国が費用の</a:t>
            </a:r>
            <a:r>
              <a:rPr lang="en-US" altLang="ja-JP" sz="1800" dirty="0"/>
              <a:t>2</a:t>
            </a:r>
            <a:r>
              <a:rPr lang="ja-JP" altLang="en-US" sz="1800" dirty="0"/>
              <a:t>分の１を負担している。</a:t>
            </a:r>
            <a:endParaRPr lang="en-US" altLang="ja-JP" sz="1800" dirty="0"/>
          </a:p>
          <a:p>
            <a:pPr marL="0" indent="0">
              <a:buNone/>
            </a:pPr>
            <a:endParaRPr kumimoji="1" lang="en-US" altLang="ja-JP" sz="1800" dirty="0"/>
          </a:p>
          <a:p>
            <a:pPr marL="0" indent="0">
              <a:buNone/>
            </a:pPr>
            <a:r>
              <a:rPr lang="ja-JP" altLang="en-US" sz="1800" dirty="0"/>
              <a:t>　　⑤　就労準備支援事業は、原則、実施期間を</a:t>
            </a:r>
            <a:r>
              <a:rPr lang="en-US" altLang="ja-JP" sz="1800" dirty="0"/>
              <a:t>1</a:t>
            </a:r>
            <a:r>
              <a:rPr lang="ja-JP" altLang="en-US" sz="1800" dirty="0"/>
              <a:t>年以内としているが、国の費用負担は</a:t>
            </a:r>
            <a:r>
              <a:rPr lang="en-US" altLang="ja-JP" sz="1800" dirty="0"/>
              <a:t>4</a:t>
            </a:r>
            <a:r>
              <a:rPr lang="ja-JP" altLang="en-US" sz="1800" dirty="0"/>
              <a:t>分の３である。</a:t>
            </a:r>
            <a:endParaRPr kumimoji="1" lang="ja-JP" altLang="en-US" sz="1800" dirty="0"/>
          </a:p>
        </p:txBody>
      </p:sp>
    </p:spTree>
    <p:extLst>
      <p:ext uri="{BB962C8B-B14F-4D97-AF65-F5344CB8AC3E}">
        <p14:creationId xmlns:p14="http://schemas.microsoft.com/office/powerpoint/2010/main" val="2806211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F96B21-8239-EFF4-7232-9435D5F04489}"/>
              </a:ext>
            </a:extLst>
          </p:cNvPr>
          <p:cNvSpPr>
            <a:spLocks noGrp="1"/>
          </p:cNvSpPr>
          <p:nvPr>
            <p:ph type="title"/>
          </p:nvPr>
        </p:nvSpPr>
        <p:spPr>
          <a:xfrm>
            <a:off x="609600" y="274638"/>
            <a:ext cx="10972800" cy="671293"/>
          </a:xfrm>
        </p:spPr>
        <p:txBody>
          <a:bodyPr>
            <a:normAutofit fontScale="90000"/>
          </a:bodyPr>
          <a:lstStyle/>
          <a:p>
            <a:r>
              <a:rPr kumimoji="1" lang="ja-JP" altLang="en-US" dirty="0"/>
              <a:t>ホームレス対策</a:t>
            </a:r>
          </a:p>
        </p:txBody>
      </p:sp>
      <p:sp>
        <p:nvSpPr>
          <p:cNvPr id="3" name="コンテンツ プレースホルダー 2">
            <a:extLst>
              <a:ext uri="{FF2B5EF4-FFF2-40B4-BE49-F238E27FC236}">
                <a16:creationId xmlns:a16="http://schemas.microsoft.com/office/drawing/2014/main" id="{A0ADAC2D-A5EC-1D03-33DE-88CE6D524E3B}"/>
              </a:ext>
            </a:extLst>
          </p:cNvPr>
          <p:cNvSpPr>
            <a:spLocks noGrp="1"/>
          </p:cNvSpPr>
          <p:nvPr>
            <p:ph idx="1"/>
          </p:nvPr>
        </p:nvSpPr>
        <p:spPr>
          <a:xfrm>
            <a:off x="425669" y="945931"/>
            <a:ext cx="11156731" cy="5517931"/>
          </a:xfrm>
        </p:spPr>
        <p:txBody>
          <a:bodyPr>
            <a:normAutofit fontScale="92500" lnSpcReduction="10000"/>
          </a:bodyPr>
          <a:lstStyle/>
          <a:p>
            <a:pPr marL="0" indent="0">
              <a:buNone/>
            </a:pPr>
            <a:r>
              <a:rPr kumimoji="1" lang="en-US" altLang="ja-JP" sz="2400" dirty="0"/>
              <a:t>Q</a:t>
            </a:r>
            <a:r>
              <a:rPr kumimoji="1" lang="ja-JP" altLang="en-US" sz="2400" dirty="0"/>
              <a:t>　ホームレス</a:t>
            </a:r>
            <a:r>
              <a:rPr lang="ja-JP" altLang="ja-JP" sz="2400" kern="100" dirty="0">
                <a:latin typeface="游明朝" panose="02020400000000000000" pitchFamily="18" charset="-128"/>
                <a:ea typeface="游明朝" panose="02020400000000000000" pitchFamily="18" charset="-128"/>
                <a:cs typeface="Times New Roman" panose="02020603050405020304" pitchFamily="18" charset="0"/>
              </a:rPr>
              <a:t>に関する次の記述のうち、</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間違っているものを全て</a:t>
            </a:r>
            <a:r>
              <a:rPr lang="ja-JP" altLang="ja-JP" sz="2400" kern="100" dirty="0">
                <a:latin typeface="游明朝" panose="02020400000000000000" pitchFamily="18" charset="-128"/>
                <a:ea typeface="游明朝" panose="02020400000000000000" pitchFamily="18" charset="-128"/>
                <a:cs typeface="Times New Roman" panose="02020603050405020304" pitchFamily="18" charset="0"/>
              </a:rPr>
              <a:t>選びなさい。</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①　ホームレスの定義は、都市公園、河川、道路、駅舎その他の施設を故なく起居の場所とし、働かず収入のない者をいう。</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②厚生労働大臣は、ホームレスの自立の支援等に関する基本方針を策定しなければならない。</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③都道府県は、ホームレスの実態に関する全国調査を行わなければならない。</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④令和</a:t>
            </a:r>
            <a: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t>4</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年のホームレスに関する実態調査によれば、ホームレスの起居場所で最も多いのは駅舎である。</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⑤令和</a:t>
            </a:r>
            <a: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t>3</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年のホームレスに関する実態調査によれば、ホームレスの</a:t>
            </a:r>
            <a:r>
              <a:rPr lang="en-US" altLang="ja-JP" sz="2400" kern="100" dirty="0">
                <a:latin typeface="游明朝" panose="02020400000000000000" pitchFamily="18" charset="-128"/>
                <a:ea typeface="游明朝" panose="02020400000000000000" pitchFamily="18" charset="-128"/>
                <a:cs typeface="Times New Roman" panose="02020603050405020304" pitchFamily="18" charset="0"/>
              </a:rPr>
              <a:t>9</a:t>
            </a:r>
            <a:r>
              <a:rPr lang="ja-JP" altLang="en-US" sz="2400" kern="100" dirty="0">
                <a:latin typeface="游明朝" panose="02020400000000000000" pitchFamily="18" charset="-128"/>
                <a:ea typeface="游明朝" panose="02020400000000000000" pitchFamily="18" charset="-128"/>
                <a:cs typeface="Times New Roman" panose="02020603050405020304" pitchFamily="18" charset="0"/>
              </a:rPr>
              <a:t>割は収入が全くない。</a:t>
            </a:r>
            <a:endParaRPr lang="en-US"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kumimoji="1" lang="ja-JP" altLang="en-US" dirty="0"/>
              <a:t>　</a:t>
            </a:r>
          </a:p>
        </p:txBody>
      </p:sp>
    </p:spTree>
    <p:extLst>
      <p:ext uri="{BB962C8B-B14F-4D97-AF65-F5344CB8AC3E}">
        <p14:creationId xmlns:p14="http://schemas.microsoft.com/office/powerpoint/2010/main" val="3567098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368359A-2AD5-7374-A1CA-1E03E067DC8F}"/>
              </a:ext>
            </a:extLst>
          </p:cNvPr>
          <p:cNvSpPr>
            <a:spLocks noGrp="1"/>
          </p:cNvSpPr>
          <p:nvPr>
            <p:ph idx="1"/>
          </p:nvPr>
        </p:nvSpPr>
        <p:spPr>
          <a:xfrm>
            <a:off x="346841" y="268015"/>
            <a:ext cx="11235559" cy="5858150"/>
          </a:xfrm>
        </p:spPr>
        <p:txBody>
          <a:bodyPr>
            <a:normAutofit fontScale="92500" lnSpcReduction="10000"/>
          </a:bodyPr>
          <a:lstStyle/>
          <a:p>
            <a:pPr marL="0" indent="0">
              <a:buNone/>
            </a:pPr>
            <a:r>
              <a:rPr kumimoji="1" lang="ja-JP" altLang="en-US" dirty="0"/>
              <a:t>１－６３　日本の低所得者対策の歴史的展開に関する次の記述のうち、正しいものを</a:t>
            </a:r>
            <a:r>
              <a:rPr kumimoji="1" lang="en-US" altLang="ja-JP" dirty="0"/>
              <a:t>1</a:t>
            </a:r>
            <a:r>
              <a:rPr kumimoji="1" lang="ja-JP" altLang="en-US" dirty="0"/>
              <a:t>つ選びなさい。</a:t>
            </a:r>
            <a:endParaRPr kumimoji="1" lang="en-US" altLang="ja-JP" dirty="0"/>
          </a:p>
          <a:p>
            <a:pPr marL="0" indent="0">
              <a:buNone/>
            </a:pPr>
            <a:r>
              <a:rPr lang="ja-JP" altLang="en-US" dirty="0"/>
              <a:t>①　</a:t>
            </a:r>
            <a:r>
              <a:rPr lang="en-US" altLang="ja-JP" dirty="0"/>
              <a:t>1874</a:t>
            </a:r>
            <a:r>
              <a:rPr lang="ja-JP" altLang="en-US" dirty="0"/>
              <a:t>（</a:t>
            </a:r>
            <a:r>
              <a:rPr lang="en-US" altLang="ja-JP" dirty="0"/>
              <a:t>M7</a:t>
            </a:r>
            <a:r>
              <a:rPr lang="ja-JP" altLang="en-US" dirty="0"/>
              <a:t>）年施行の恤救規則における無告の窮民とは、障害者、</a:t>
            </a:r>
            <a:r>
              <a:rPr lang="en-US" altLang="ja-JP" dirty="0"/>
              <a:t>65</a:t>
            </a:r>
            <a:r>
              <a:rPr lang="ja-JP" altLang="en-US" dirty="0"/>
              <a:t>歳以上の高齢者、単身の疾病者、単身の</a:t>
            </a:r>
            <a:r>
              <a:rPr lang="en-US" altLang="ja-JP" dirty="0"/>
              <a:t>13</a:t>
            </a:r>
            <a:r>
              <a:rPr lang="ja-JP" altLang="en-US" dirty="0"/>
              <a:t>歳以下の年少者である。</a:t>
            </a:r>
            <a:endParaRPr lang="en-US" altLang="ja-JP" dirty="0"/>
          </a:p>
          <a:p>
            <a:pPr marL="0" indent="0">
              <a:buNone/>
            </a:pPr>
            <a:r>
              <a:rPr kumimoji="1" lang="ja-JP" altLang="en-US" dirty="0"/>
              <a:t>②　</a:t>
            </a:r>
            <a:r>
              <a:rPr kumimoji="1" lang="en-US" altLang="ja-JP" dirty="0"/>
              <a:t>1929</a:t>
            </a:r>
            <a:r>
              <a:rPr kumimoji="1" lang="ja-JP" altLang="en-US" dirty="0"/>
              <a:t>（</a:t>
            </a:r>
            <a:r>
              <a:rPr kumimoji="1" lang="en-US" altLang="ja-JP" dirty="0"/>
              <a:t>S4</a:t>
            </a:r>
            <a:r>
              <a:rPr kumimoji="1" lang="ja-JP" altLang="en-US" dirty="0"/>
              <a:t>）年制定の救護法による扶助の種類は、生活・医療・生業の</a:t>
            </a:r>
            <a:r>
              <a:rPr kumimoji="1" lang="en-US" altLang="ja-JP" dirty="0"/>
              <a:t>3</a:t>
            </a:r>
            <a:r>
              <a:rPr kumimoji="1" lang="ja-JP" altLang="en-US" dirty="0"/>
              <a:t>種であった。</a:t>
            </a:r>
            <a:endParaRPr kumimoji="1" lang="en-US" altLang="ja-JP" dirty="0"/>
          </a:p>
          <a:p>
            <a:pPr marL="0" indent="0">
              <a:buNone/>
            </a:pPr>
            <a:r>
              <a:rPr lang="ja-JP" altLang="en-US" dirty="0"/>
              <a:t>③１９４６（</a:t>
            </a:r>
            <a:r>
              <a:rPr lang="en-US" altLang="ja-JP" dirty="0"/>
              <a:t>S</a:t>
            </a:r>
            <a:r>
              <a:rPr lang="ja-JP" altLang="en-US" dirty="0"/>
              <a:t>２１）年の社会救済に関する覚書（</a:t>
            </a:r>
            <a:r>
              <a:rPr lang="en-US" altLang="ja-JP" dirty="0"/>
              <a:t>SCAPIN775</a:t>
            </a:r>
            <a:r>
              <a:rPr lang="ja-JP" altLang="en-US" dirty="0"/>
              <a:t>）には、無差別平等、公私分離、最低生活保障の原則が盛り込まれていた。</a:t>
            </a:r>
            <a:endParaRPr lang="en-US" altLang="ja-JP" dirty="0"/>
          </a:p>
          <a:p>
            <a:pPr marL="0" indent="0">
              <a:buNone/>
            </a:pPr>
            <a:r>
              <a:rPr kumimoji="1" lang="ja-JP" altLang="en-US" dirty="0"/>
              <a:t>④１９４６（</a:t>
            </a:r>
            <a:r>
              <a:rPr kumimoji="1" lang="en-US" altLang="ja-JP" dirty="0"/>
              <a:t>S</a:t>
            </a:r>
            <a:r>
              <a:rPr kumimoji="1" lang="ja-JP" altLang="en-US" dirty="0"/>
              <a:t>２１）年の旧生活保護法には、保護請求権や不服申し立てに関する規定がされていなかった。</a:t>
            </a:r>
            <a:endParaRPr kumimoji="1" lang="en-US" altLang="ja-JP" dirty="0"/>
          </a:p>
          <a:p>
            <a:pPr marL="0" indent="0">
              <a:buNone/>
            </a:pPr>
            <a:r>
              <a:rPr lang="ja-JP" altLang="en-US" dirty="0"/>
              <a:t>⑤福祉事務所は、現行生活保護法（１９５０（</a:t>
            </a:r>
            <a:r>
              <a:rPr lang="en-US" altLang="ja-JP" dirty="0"/>
              <a:t>S25</a:t>
            </a:r>
            <a:r>
              <a:rPr lang="ja-JP" altLang="en-US" dirty="0"/>
              <a:t>）年）以前に誕生した。</a:t>
            </a:r>
            <a:endParaRPr kumimoji="1" lang="ja-JP" altLang="en-US" dirty="0"/>
          </a:p>
        </p:txBody>
      </p:sp>
    </p:spTree>
    <p:extLst>
      <p:ext uri="{BB962C8B-B14F-4D97-AF65-F5344CB8AC3E}">
        <p14:creationId xmlns:p14="http://schemas.microsoft.com/office/powerpoint/2010/main" val="1936490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6B985B-A2AC-6D2A-7DE6-5596F8E72DE9}"/>
              </a:ext>
            </a:extLst>
          </p:cNvPr>
          <p:cNvSpPr>
            <a:spLocks noGrp="1"/>
          </p:cNvSpPr>
          <p:nvPr>
            <p:ph type="title"/>
          </p:nvPr>
        </p:nvSpPr>
        <p:spPr>
          <a:xfrm>
            <a:off x="609600" y="274638"/>
            <a:ext cx="10972800" cy="639762"/>
          </a:xfrm>
        </p:spPr>
        <p:txBody>
          <a:bodyPr>
            <a:normAutofit fontScale="90000"/>
          </a:bodyPr>
          <a:lstStyle/>
          <a:p>
            <a:r>
              <a:rPr kumimoji="1" lang="ja-JP" altLang="en-US" dirty="0"/>
              <a:t>行政不服申し立て（審査請求前置主義）</a:t>
            </a:r>
          </a:p>
        </p:txBody>
      </p:sp>
      <p:sp>
        <p:nvSpPr>
          <p:cNvPr id="3" name="コンテンツ プレースホルダー 2">
            <a:extLst>
              <a:ext uri="{FF2B5EF4-FFF2-40B4-BE49-F238E27FC236}">
                <a16:creationId xmlns:a16="http://schemas.microsoft.com/office/drawing/2014/main" id="{CE819E9F-0E86-709B-660A-965A7AC3C439}"/>
              </a:ext>
            </a:extLst>
          </p:cNvPr>
          <p:cNvSpPr>
            <a:spLocks noGrp="1"/>
          </p:cNvSpPr>
          <p:nvPr>
            <p:ph idx="1"/>
          </p:nvPr>
        </p:nvSpPr>
        <p:spPr>
          <a:xfrm>
            <a:off x="609600" y="1087821"/>
            <a:ext cx="10972800" cy="5495541"/>
          </a:xfrm>
        </p:spPr>
        <p:txBody>
          <a:bodyPr>
            <a:normAutofit fontScale="85000" lnSpcReduction="20000"/>
          </a:bodyPr>
          <a:lstStyle/>
          <a:p>
            <a:pPr marL="0" indent="0">
              <a:buNone/>
            </a:pPr>
            <a:r>
              <a:rPr kumimoji="1" lang="en-US" altLang="ja-JP" dirty="0"/>
              <a:t>Q</a:t>
            </a:r>
            <a:r>
              <a:rPr kumimoji="1" lang="ja-JP" altLang="en-US" dirty="0"/>
              <a:t>　生活保護における審査請求（不服申し立て）に関する次の記述のうち、正しいものを</a:t>
            </a:r>
            <a:r>
              <a:rPr kumimoji="1" lang="en-US" altLang="ja-JP" dirty="0"/>
              <a:t>1</a:t>
            </a:r>
            <a:r>
              <a:rPr kumimoji="1" lang="ja-JP" altLang="en-US" dirty="0"/>
              <a:t>つ選びなさい。</a:t>
            </a:r>
            <a:endParaRPr kumimoji="1" lang="en-US" altLang="ja-JP" dirty="0"/>
          </a:p>
          <a:p>
            <a:pPr marL="0" indent="0">
              <a:buNone/>
            </a:pPr>
            <a:endParaRPr kumimoji="1" lang="en-US" altLang="ja-JP" dirty="0"/>
          </a:p>
          <a:p>
            <a:pPr marL="0" indent="0">
              <a:buNone/>
            </a:pPr>
            <a:r>
              <a:rPr lang="ja-JP" altLang="en-US" dirty="0"/>
              <a:t>①審査請求は、処分のあったことを知った日を含めて</a:t>
            </a:r>
            <a:r>
              <a:rPr lang="en-US" altLang="ja-JP" dirty="0"/>
              <a:t>3</a:t>
            </a:r>
            <a:r>
              <a:rPr lang="ja-JP" altLang="en-US" dirty="0"/>
              <a:t>か月以内にしなければならない。　　　　　　　　　　　</a:t>
            </a:r>
            <a:endParaRPr lang="en-US" altLang="ja-JP" dirty="0"/>
          </a:p>
          <a:p>
            <a:pPr marL="0" indent="0">
              <a:buNone/>
            </a:pPr>
            <a:r>
              <a:rPr kumimoji="1" lang="ja-JP" altLang="en-US" dirty="0"/>
              <a:t>②生活保護の場合、審査請求の裁決を</a:t>
            </a:r>
            <a:r>
              <a:rPr kumimoji="1" lang="ja-JP" altLang="en-US" b="1" dirty="0"/>
              <a:t>経ることなく</a:t>
            </a:r>
            <a:r>
              <a:rPr kumimoji="1" lang="ja-JP" altLang="en-US" dirty="0"/>
              <a:t>処分取消の行政訴訟を起こすことができる。　</a:t>
            </a:r>
            <a:endParaRPr kumimoji="1" lang="en-US" altLang="ja-JP" dirty="0"/>
          </a:p>
          <a:p>
            <a:pPr marL="0" indent="0">
              <a:buNone/>
            </a:pPr>
            <a:r>
              <a:rPr kumimoji="1" lang="ja-JP" altLang="en-US" dirty="0"/>
              <a:t>　</a:t>
            </a:r>
            <a:endParaRPr kumimoji="1" lang="en-US" altLang="ja-JP" dirty="0"/>
          </a:p>
          <a:p>
            <a:pPr marL="0" indent="0">
              <a:buNone/>
            </a:pPr>
            <a:r>
              <a:rPr lang="ja-JP" altLang="en-US" dirty="0"/>
              <a:t>③審査長は審査請求のあった日から</a:t>
            </a:r>
            <a:r>
              <a:rPr lang="en-US" altLang="ja-JP" dirty="0"/>
              <a:t>70</a:t>
            </a:r>
            <a:r>
              <a:rPr lang="ja-JP" altLang="en-US" dirty="0"/>
              <a:t>日以内に採決を行わなければならない。</a:t>
            </a:r>
            <a:endParaRPr lang="en-US" altLang="ja-JP" dirty="0"/>
          </a:p>
          <a:p>
            <a:pPr marL="0" indent="0">
              <a:buNone/>
            </a:pPr>
            <a:r>
              <a:rPr lang="ja-JP" altLang="en-US" dirty="0"/>
              <a:t>④審査請求は、福祉事務所が受け取り、</a:t>
            </a:r>
            <a:r>
              <a:rPr lang="ja-JP" altLang="en-US" b="1" dirty="0"/>
              <a:t>厚生労働省に</a:t>
            </a:r>
            <a:r>
              <a:rPr lang="ja-JP" altLang="en-US" dirty="0"/>
              <a:t>送付する。</a:t>
            </a:r>
            <a:endParaRPr lang="en-US" altLang="ja-JP" dirty="0"/>
          </a:p>
          <a:p>
            <a:pPr marL="0" indent="0">
              <a:buNone/>
            </a:pPr>
            <a:r>
              <a:rPr lang="ja-JP" altLang="en-US" dirty="0"/>
              <a:t>　　　　　　　　　　　　　　　　　　　　　　　　</a:t>
            </a:r>
            <a:endParaRPr lang="en-US" altLang="ja-JP" dirty="0"/>
          </a:p>
          <a:p>
            <a:pPr marL="0" indent="0">
              <a:buNone/>
            </a:pPr>
            <a:r>
              <a:rPr lang="ja-JP" altLang="en-US" dirty="0"/>
              <a:t>⑤</a:t>
            </a:r>
            <a:r>
              <a:rPr kumimoji="1" lang="ja-JP" altLang="en-US" dirty="0"/>
              <a:t>裁決に不服のある者は、採決があったことを知った日の翌日から</a:t>
            </a:r>
            <a:r>
              <a:rPr kumimoji="1" lang="en-US" altLang="ja-JP" b="1" dirty="0"/>
              <a:t>15</a:t>
            </a:r>
            <a:r>
              <a:rPr kumimoji="1" lang="ja-JP" altLang="en-US" b="1" dirty="0"/>
              <a:t>日以内に</a:t>
            </a:r>
            <a:r>
              <a:rPr kumimoji="1" lang="ja-JP" altLang="en-US" dirty="0"/>
              <a:t>再審査請求を行うことができる。</a:t>
            </a:r>
            <a:endParaRPr kumimoji="1" lang="en-US" altLang="ja-JP" dirty="0"/>
          </a:p>
        </p:txBody>
      </p:sp>
    </p:spTree>
    <p:extLst>
      <p:ext uri="{BB962C8B-B14F-4D97-AF65-F5344CB8AC3E}">
        <p14:creationId xmlns:p14="http://schemas.microsoft.com/office/powerpoint/2010/main" val="65869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F87D755-5839-49F2-AE1C-C54B6291CED7}"/>
              </a:ext>
            </a:extLst>
          </p:cNvPr>
          <p:cNvSpPr>
            <a:spLocks noGrp="1"/>
          </p:cNvSpPr>
          <p:nvPr>
            <p:ph idx="1"/>
          </p:nvPr>
        </p:nvSpPr>
        <p:spPr>
          <a:xfrm>
            <a:off x="781878" y="260649"/>
            <a:ext cx="10323444" cy="6113647"/>
          </a:xfrm>
        </p:spPr>
        <p:txBody>
          <a:bodyPr/>
          <a:lstStyle/>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１－</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日本における社会保険と公的扶助に関する次の記述のうち、正しいも</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のを１つ選びなさい。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社会保険の目的は、救貧機能である。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社会保険は、必要に応じて個別に給付される。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３　公的扶助は、税金を払っていることを条件としている。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４　公的扶助は、画一的に給付される。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５　公的扶助の中心的な制度である生活保護は、生活困窮に陥った原因の如</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何にかかわらず、生活困窮の事実に基づいて給付される。</a:t>
            </a:r>
          </a:p>
          <a:p>
            <a:pPr marL="0" indent="0">
              <a:buNone/>
            </a:pPr>
            <a:endParaRPr kumimoji="1" lang="ja-JP" altLang="en-US" dirty="0"/>
          </a:p>
        </p:txBody>
      </p:sp>
    </p:spTree>
    <p:extLst>
      <p:ext uri="{BB962C8B-B14F-4D97-AF65-F5344CB8AC3E}">
        <p14:creationId xmlns:p14="http://schemas.microsoft.com/office/powerpoint/2010/main" val="93932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2D3BB95-0B69-45E8-B4A8-4B86F1AADA7C}"/>
              </a:ext>
            </a:extLst>
          </p:cNvPr>
          <p:cNvSpPr>
            <a:spLocks noGrp="1"/>
          </p:cNvSpPr>
          <p:nvPr>
            <p:ph idx="1"/>
          </p:nvPr>
        </p:nvSpPr>
        <p:spPr>
          <a:xfrm>
            <a:off x="417443" y="332656"/>
            <a:ext cx="10171043" cy="6192688"/>
          </a:xfrm>
        </p:spPr>
        <p:txBody>
          <a:bodyPr>
            <a:normAutofit/>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65</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生活保護法が規定する基本原理、原則に関する次の記述のうち、正し</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いものを１つ選びなさい。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日本国憲法第</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25</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条の生存権理念に基づき、国が生活に困窮するすべての</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国民に対し、その困窮の程度に応じ、必要な保護を行い、その最低限度</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の生活を保障することを目的としている。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生活保護制度では、生活困窮者の信条、性別、社会的身分等による差別</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的な取扱いを禁じている。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３　土地や家屋などの資産を処分しなければ、生活保護を受給することがで</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きない。</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４　生活保護の申請ができる者は、要保護者、その扶養義務者、その他の親</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族である。</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５　保障される最低限度の生活は、肉体的能率が維持できるものでなければ</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ならない。</a:t>
            </a:r>
          </a:p>
          <a:p>
            <a:pPr marL="0" indent="0">
              <a:buNone/>
            </a:pPr>
            <a:endParaRPr kumimoji="1" lang="ja-JP" altLang="en-US" dirty="0"/>
          </a:p>
        </p:txBody>
      </p:sp>
    </p:spTree>
    <p:extLst>
      <p:ext uri="{BB962C8B-B14F-4D97-AF65-F5344CB8AC3E}">
        <p14:creationId xmlns:p14="http://schemas.microsoft.com/office/powerpoint/2010/main" val="2516423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1FEEE15-2E78-462A-A2C5-697892F14C60}"/>
              </a:ext>
            </a:extLst>
          </p:cNvPr>
          <p:cNvSpPr>
            <a:spLocks noGrp="1"/>
          </p:cNvSpPr>
          <p:nvPr>
            <p:ph idx="1"/>
          </p:nvPr>
        </p:nvSpPr>
        <p:spPr>
          <a:xfrm>
            <a:off x="768626" y="404664"/>
            <a:ext cx="10177670" cy="6120680"/>
          </a:xfrm>
        </p:spPr>
        <p:txBody>
          <a:bodyPr>
            <a:normAutofit/>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66</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事例を読んで、生活保護制度と介護保険制度との関係について、正し</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いものを１つ選びなさい。</a:t>
            </a: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　例】</a:t>
            </a:r>
          </a:p>
          <a:p>
            <a:pPr marL="5715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G</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歳、男性）は、脳内出血で右半身麻痺のある兄の</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H</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71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無年金、要介護３）と、医療扶助を含む生活保護を受けながら</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P</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市内のアパートで生活している。</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G</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さんは腰痛がひどく、兄の介護を十分に行うことができないため、</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H</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さんは介護保険制度の訪問介護を利用している。</a:t>
            </a: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１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H</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さんが利用している訪問介護の自己負担金は、介護扶助で賄われている。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２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H</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さんが利用している訪問介護の費用は、介護扶助で賄われている。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３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H</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さんの介護保険料は、介護扶助に含まれている。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４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G</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さんは、</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P</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市を保険者とする介護保険の第</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2</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号被保険者である。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57150" indent="0" algn="just">
              <a:buNone/>
            </a:pPr>
            <a:endPar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endParaRPr>
          </a:p>
          <a:p>
            <a:pPr marL="57150" indent="0" algn="just">
              <a:buNone/>
            </a:pP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５　</a:t>
            </a:r>
            <a:r>
              <a:rPr lang="en-US" altLang="ja-JP" sz="1800" kern="100" dirty="0">
                <a:latin typeface="Segoe UI Symbol" panose="020B0502040204020203" pitchFamily="34" charset="0"/>
                <a:ea typeface="游明朝" panose="02020400000000000000" pitchFamily="18" charset="-128"/>
                <a:cs typeface="Segoe UI Symbol" panose="020B0502040204020203" pitchFamily="34" charset="0"/>
              </a:rPr>
              <a:t>G</a:t>
            </a:r>
            <a:r>
              <a:rPr lang="ja-JP" altLang="ja-JP" sz="1800" kern="100" dirty="0">
                <a:latin typeface="Segoe UI Symbol" panose="020B0502040204020203" pitchFamily="34" charset="0"/>
                <a:ea typeface="游明朝" panose="02020400000000000000" pitchFamily="18" charset="-128"/>
                <a:cs typeface="Segoe UI Symbol" panose="020B0502040204020203" pitchFamily="34" charset="0"/>
              </a:rPr>
              <a:t>さんの介護扶助は、原則、金銭給付で行われる。</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Tree>
    <p:extLst>
      <p:ext uri="{BB962C8B-B14F-4D97-AF65-F5344CB8AC3E}">
        <p14:creationId xmlns:p14="http://schemas.microsoft.com/office/powerpoint/2010/main" val="2628866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41C8B42-B38A-4E71-A2CF-B3DF607C0BD9}"/>
              </a:ext>
            </a:extLst>
          </p:cNvPr>
          <p:cNvSpPr>
            <a:spLocks noGrp="1"/>
          </p:cNvSpPr>
          <p:nvPr>
            <p:ph idx="1"/>
          </p:nvPr>
        </p:nvSpPr>
        <p:spPr>
          <a:xfrm>
            <a:off x="649357" y="404665"/>
            <a:ext cx="9561443" cy="6049144"/>
          </a:xfrm>
        </p:spPr>
        <p:txBody>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2-63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生活保護制度における保護の種類と範囲に関する次のうち、正しいものを１つ選びなさい。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生活扶助の第</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類費は世帯の共通的経費であり、第２類費は個人が消</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費する費用である。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２　高等学校の授業料は、教育扶助により給付される。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住宅扶助は、原則、現物給付により行われる。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医療扶助には、転院の際の移送費が含まれている。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ja-JP" sz="1800" dirty="0">
                <a:ea typeface="游明朝" panose="02020400000000000000" pitchFamily="18" charset="-128"/>
                <a:cs typeface="Times New Roman" panose="02020603050405020304" pitchFamily="18" charset="0"/>
              </a:rPr>
              <a:t>　　５　葬祭扶助は、原則、現物給付により行われる。</a:t>
            </a:r>
            <a:endParaRPr kumimoji="1" lang="ja-JP" altLang="en-US" dirty="0"/>
          </a:p>
        </p:txBody>
      </p:sp>
    </p:spTree>
    <p:extLst>
      <p:ext uri="{BB962C8B-B14F-4D97-AF65-F5344CB8AC3E}">
        <p14:creationId xmlns:p14="http://schemas.microsoft.com/office/powerpoint/2010/main" val="1604014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B8D1370-ADFC-4699-A0FF-B1DEF30DDA6D}"/>
              </a:ext>
            </a:extLst>
          </p:cNvPr>
          <p:cNvSpPr>
            <a:spLocks noGrp="1"/>
          </p:cNvSpPr>
          <p:nvPr>
            <p:ph idx="1"/>
          </p:nvPr>
        </p:nvSpPr>
        <p:spPr>
          <a:xfrm>
            <a:off x="702365" y="404664"/>
            <a:ext cx="10031896" cy="6048672"/>
          </a:xfrm>
        </p:spPr>
        <p:txBody>
          <a:bodyPr>
            <a:normAutofit/>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67</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事例を読んで、生活保護制度における実施責任に関する次の記述のう</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ち、適切なものを２つ選びなさい。</a:t>
            </a:r>
          </a:p>
          <a:p>
            <a:pPr marL="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【事　例】</a:t>
            </a:r>
          </a:p>
          <a:p>
            <a:pPr marL="19050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64</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歳、男性）は、</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Q</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市内のアパートで一人暮らしをしながら近くのクリーニング店に勤めていましたが、閉店となってしまった。それ以降は特に働きもせず、蓄えもギャンブルに消費してしまい、滞納した家賃の免除と引き換えにアパートを引き払ってしまった。住民票は</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Q</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市のままになっている。</a:t>
            </a:r>
          </a:p>
          <a:p>
            <a:pPr marL="190500"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19050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さんは、隣町の</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R</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市内の公園などに寝泊まりしていたが、近くに住む友人の家へ相談に向かっている途中、</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S</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県</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T</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町の駅の階段で転倒し、救急車で</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U</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市内の病院に搬送された。</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さんは左足骨折のため長期の入院が必要になったが、所持金がなく医療費の支払いができないため生活保護の申請を行った。なお、</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S</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県</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T</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町は、福祉事務所を設置していない。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   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さんの生活保護の実施機関は、住民票の登録がある</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Q</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市である。</a:t>
            </a:r>
          </a:p>
          <a:p>
            <a:pPr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2</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 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さんの生活保護の実施機関は、入院先の病院のある</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U</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市である。</a:t>
            </a:r>
          </a:p>
          <a:p>
            <a:pPr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3   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さんの生活保護の実施機関は、転倒した駅の所在地である</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T</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町である。</a:t>
            </a:r>
          </a:p>
          <a:p>
            <a:pPr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4   J</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さんの生活保護の実施機関は、</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T</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町を管轄している</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S</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県の福祉事務所である。</a:t>
            </a:r>
          </a:p>
          <a:p>
            <a:pPr marL="0" indent="0">
              <a:buNone/>
            </a:pPr>
            <a:r>
              <a:rPr lang="ja-JP" altLang="en-US" sz="1800" dirty="0">
                <a:latin typeface="游明朝" panose="02020400000000000000" pitchFamily="18" charset="-128"/>
                <a:cs typeface="Times New Roman" panose="02020603050405020304" pitchFamily="18" charset="0"/>
              </a:rPr>
              <a:t>　　</a:t>
            </a:r>
            <a:r>
              <a:rPr lang="en-US" altLang="ja-JP" sz="1800" dirty="0">
                <a:latin typeface="游明朝" panose="02020400000000000000" pitchFamily="18" charset="-128"/>
                <a:cs typeface="Times New Roman" panose="02020603050405020304" pitchFamily="18" charset="0"/>
              </a:rPr>
              <a:t>5</a:t>
            </a:r>
            <a:r>
              <a:rPr lang="ja-JP" altLang="ja-JP" sz="1800" dirty="0">
                <a:ea typeface="游明朝" panose="02020400000000000000" pitchFamily="18" charset="-128"/>
                <a:cs typeface="Times New Roman" panose="02020603050405020304" pitchFamily="18" charset="0"/>
              </a:rPr>
              <a:t>　 </a:t>
            </a:r>
            <a:r>
              <a:rPr lang="en-US" altLang="ja-JP" sz="1800" dirty="0">
                <a:ea typeface="游明朝" panose="02020400000000000000" pitchFamily="18" charset="-128"/>
                <a:cs typeface="Times New Roman" panose="02020603050405020304" pitchFamily="18" charset="0"/>
              </a:rPr>
              <a:t>T</a:t>
            </a:r>
            <a:r>
              <a:rPr lang="ja-JP" altLang="ja-JP" sz="1800" dirty="0">
                <a:ea typeface="游明朝" panose="02020400000000000000" pitchFamily="18" charset="-128"/>
                <a:cs typeface="Times New Roman" panose="02020603050405020304" pitchFamily="18" charset="0"/>
              </a:rPr>
              <a:t>町長は、急迫した事態に応急的な措置として必要な保護を行わなけれ</a:t>
            </a:r>
            <a:endParaRPr lang="en-US" altLang="ja-JP" sz="1800" dirty="0">
              <a:ea typeface="游明朝" panose="02020400000000000000" pitchFamily="18" charset="-128"/>
              <a:cs typeface="Times New Roman" panose="02020603050405020304" pitchFamily="18" charset="0"/>
            </a:endParaRPr>
          </a:p>
          <a:p>
            <a:pPr marL="0" indent="0">
              <a:buNone/>
            </a:pPr>
            <a:r>
              <a:rPr lang="ja-JP" altLang="en-US" sz="1800" dirty="0">
                <a:ea typeface="游明朝" panose="02020400000000000000" pitchFamily="18" charset="-128"/>
                <a:cs typeface="Times New Roman" panose="02020603050405020304" pitchFamily="18" charset="0"/>
              </a:rPr>
              <a:t>　　　</a:t>
            </a:r>
            <a:r>
              <a:rPr lang="ja-JP" altLang="ja-JP" sz="1800" dirty="0">
                <a:ea typeface="游明朝" panose="02020400000000000000" pitchFamily="18" charset="-128"/>
                <a:cs typeface="Times New Roman" panose="02020603050405020304" pitchFamily="18" charset="0"/>
              </a:rPr>
              <a:t>ばならない</a:t>
            </a: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endParaRPr kumimoji="1" lang="ja-JP" altLang="en-US" dirty="0"/>
          </a:p>
        </p:txBody>
      </p:sp>
    </p:spTree>
    <p:extLst>
      <p:ext uri="{BB962C8B-B14F-4D97-AF65-F5344CB8AC3E}">
        <p14:creationId xmlns:p14="http://schemas.microsoft.com/office/powerpoint/2010/main" val="330267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5F37BB4-757F-42AD-8E84-C06B0A561C41}"/>
              </a:ext>
            </a:extLst>
          </p:cNvPr>
          <p:cNvSpPr>
            <a:spLocks noGrp="1"/>
          </p:cNvSpPr>
          <p:nvPr>
            <p:ph idx="1"/>
          </p:nvPr>
        </p:nvSpPr>
        <p:spPr>
          <a:xfrm>
            <a:off x="583096" y="260648"/>
            <a:ext cx="10721008" cy="6336704"/>
          </a:xfrm>
        </p:spPr>
        <p:txBody>
          <a:bodyPr>
            <a:normAutofit/>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a:t>
            </a: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68</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福祉事務所の組織体系に関する次の記述のうち、正しいものを１つ選びなさい。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１　都道府県及び市町村は、福祉事務所を設置しなければならない。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２　福祉事務所長が自ら兼任できると判断した場合は、指導監督を行う所</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員（査察指導員）を配置しなくてもよい。</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都道府県福祉事務所は、福祉六法の事務をつかさどる。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福祉事務所の所員の定数は社会福祉法に規定されている。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５　現業員は、査察指導員の指揮監督を受けて、援護等を要する者の家庭</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を訪問し、又は訪問しないで、これらの者に面接し、本人の資産、環</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境等を調査し、保護その他の措置の</a:t>
            </a:r>
            <a:r>
              <a:rPr lang="ja-JP" altLang="ja-JP" sz="1800" dirty="0">
                <a:ea typeface="游明朝" panose="02020400000000000000" pitchFamily="18" charset="-128"/>
                <a:cs typeface="Times New Roman" panose="02020603050405020304" pitchFamily="18" charset="0"/>
              </a:rPr>
              <a:t>必要の有無及びその種類を判断し、</a:t>
            </a:r>
            <a:endParaRPr lang="en-US" altLang="ja-JP" sz="1800" dirty="0">
              <a:ea typeface="游明朝" panose="02020400000000000000" pitchFamily="18" charset="-128"/>
              <a:cs typeface="Times New Roman" panose="02020603050405020304" pitchFamily="18" charset="0"/>
            </a:endParaRPr>
          </a:p>
          <a:p>
            <a:pPr marL="0" indent="0" algn="just">
              <a:buNone/>
            </a:pPr>
            <a:r>
              <a:rPr lang="ja-JP" altLang="en-US" sz="1800" dirty="0">
                <a:ea typeface="游明朝" panose="02020400000000000000" pitchFamily="18" charset="-128"/>
                <a:cs typeface="Times New Roman" panose="02020603050405020304" pitchFamily="18" charset="0"/>
              </a:rPr>
              <a:t>　　　　</a:t>
            </a:r>
            <a:r>
              <a:rPr lang="ja-JP" altLang="ja-JP" sz="1800" dirty="0">
                <a:ea typeface="游明朝" panose="02020400000000000000" pitchFamily="18" charset="-128"/>
                <a:cs typeface="Times New Roman" panose="02020603050405020304" pitchFamily="18" charset="0"/>
              </a:rPr>
              <a:t>本人に対し生活指導を行う等の事務をつかさどる。</a:t>
            </a:r>
            <a:endParaRPr kumimoji="1" lang="ja-JP" altLang="en-US" dirty="0"/>
          </a:p>
        </p:txBody>
      </p:sp>
    </p:spTree>
    <p:extLst>
      <p:ext uri="{BB962C8B-B14F-4D97-AF65-F5344CB8AC3E}">
        <p14:creationId xmlns:p14="http://schemas.microsoft.com/office/powerpoint/2010/main" val="364819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F01D48A-CD0A-40B2-9C6A-F5D4BA135080}"/>
              </a:ext>
            </a:extLst>
          </p:cNvPr>
          <p:cNvSpPr>
            <a:spLocks noGrp="1"/>
          </p:cNvSpPr>
          <p:nvPr>
            <p:ph idx="1"/>
          </p:nvPr>
        </p:nvSpPr>
        <p:spPr>
          <a:xfrm>
            <a:off x="689113" y="404664"/>
            <a:ext cx="9806609" cy="6336704"/>
          </a:xfrm>
        </p:spPr>
        <p:txBody>
          <a:bodyPr>
            <a:normAutofit/>
          </a:bodyPr>
          <a:lstStyle/>
          <a:p>
            <a:pPr marL="0" indent="0" algn="just">
              <a:buNone/>
            </a:pPr>
            <a:r>
              <a:rPr lang="en-US" altLang="ja-JP" sz="1800" kern="100" dirty="0">
                <a:latin typeface="游明朝" panose="02020400000000000000" pitchFamily="18" charset="-128"/>
                <a:ea typeface="游明朝" panose="02020400000000000000" pitchFamily="18" charset="-128"/>
                <a:cs typeface="Times New Roman" panose="02020603050405020304" pitchFamily="18" charset="0"/>
              </a:rPr>
              <a:t>1-69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低所得者対策に関する次の記述のうち、正しいものを１つ選びなさい。</a:t>
            </a:r>
          </a:p>
          <a:p>
            <a:pPr marL="200025" indent="0" algn="just">
              <a:buNone/>
            </a:pP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１　子どもの貧困対策の推進に関する法律は、子どもの将来が生まれ育った環境によって左</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右されることがないよう、健やかに育成される環境整備や教育の機会均等を図るため、</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子どもの貧困対策を総合的に推進することを目的としている。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２　生活福祉資金貸付制度の対象世帯の一つである障害者世帯とは、身体障害者手帳、療育</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手</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帳、精神障害者保健手帳</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の</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交付を受けた者が属する世帯である。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200025"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３　社会福祉法に規定されている「無料低額宿泊事業」や「無料低額診療事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業」は、いずれも第一種社会福祉事業である。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４　ホームレスの支援等に関する特別措置法に規定するホームレスの自立の</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支援に関する基本方針は、厚生労働大臣が全国調査を踏まえて策定する。</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endParaRPr lang="ja-JP"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　５　公営住宅は、公営住宅法に基づき、地方公共団体が供給を行う賃貸住宅</a:t>
            </a:r>
            <a:endParaRPr lang="en-US" altLang="ja-JP" sz="18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であるが、その</a:t>
            </a:r>
            <a:r>
              <a:rPr lang="ja-JP" altLang="en-US" sz="1800" kern="100" dirty="0">
                <a:latin typeface="游明朝" panose="02020400000000000000" pitchFamily="18" charset="-128"/>
                <a:ea typeface="游明朝" panose="02020400000000000000" pitchFamily="18" charset="-128"/>
                <a:cs typeface="Times New Roman" panose="02020603050405020304" pitchFamily="18" charset="0"/>
              </a:rPr>
              <a:t>対象</a:t>
            </a:r>
            <a:r>
              <a:rPr lang="ja-JP" altLang="ja-JP" sz="1800" kern="100" dirty="0">
                <a:latin typeface="游明朝" panose="02020400000000000000" pitchFamily="18" charset="-128"/>
                <a:ea typeface="游明朝" panose="02020400000000000000" pitchFamily="18" charset="-128"/>
                <a:cs typeface="Times New Roman" panose="02020603050405020304" pitchFamily="18" charset="0"/>
              </a:rPr>
              <a:t>者は収入が一定額以下の高齢者である。</a:t>
            </a:r>
          </a:p>
          <a:p>
            <a:pPr marL="0" indent="0">
              <a:buNone/>
            </a:pPr>
            <a:endParaRPr kumimoji="1" lang="ja-JP" altLang="en-US" dirty="0"/>
          </a:p>
        </p:txBody>
      </p:sp>
    </p:spTree>
    <p:extLst>
      <p:ext uri="{BB962C8B-B14F-4D97-AF65-F5344CB8AC3E}">
        <p14:creationId xmlns:p14="http://schemas.microsoft.com/office/powerpoint/2010/main" val="874435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8F45509-A478-117A-6ECC-418ED51468ED}"/>
              </a:ext>
            </a:extLst>
          </p:cNvPr>
          <p:cNvSpPr>
            <a:spLocks noGrp="1"/>
          </p:cNvSpPr>
          <p:nvPr>
            <p:ph idx="1"/>
          </p:nvPr>
        </p:nvSpPr>
        <p:spPr>
          <a:xfrm>
            <a:off x="609600" y="299545"/>
            <a:ext cx="10972800" cy="5826619"/>
          </a:xfrm>
        </p:spPr>
        <p:txBody>
          <a:bodyPr>
            <a:normAutofit lnSpcReduction="10000"/>
          </a:bodyPr>
          <a:lstStyle/>
          <a:p>
            <a:pPr marL="0" indent="0">
              <a:buNone/>
            </a:pPr>
            <a:r>
              <a:rPr kumimoji="1" lang="en-US" altLang="ja-JP" dirty="0"/>
              <a:t>Q</a:t>
            </a:r>
            <a:r>
              <a:rPr kumimoji="1" lang="ja-JP" altLang="en-US" dirty="0"/>
              <a:t>　生活福祉資金貸付制度における生活福祉資金について、正しいものを１つ選びなさい。</a:t>
            </a:r>
            <a:endParaRPr kumimoji="1" lang="en-US" altLang="ja-JP" dirty="0"/>
          </a:p>
          <a:p>
            <a:pPr marL="0" indent="0">
              <a:buNone/>
            </a:pPr>
            <a:r>
              <a:rPr lang="ja-JP" altLang="en-US" dirty="0"/>
              <a:t>①　生活福祉資金の実施主体は、市町村である。</a:t>
            </a:r>
            <a:endParaRPr lang="en-US" altLang="ja-JP" dirty="0"/>
          </a:p>
          <a:p>
            <a:pPr marL="0" indent="0">
              <a:buNone/>
            </a:pPr>
            <a:r>
              <a:rPr kumimoji="1" lang="ja-JP" altLang="en-US" dirty="0"/>
              <a:t>②緊急小口資金の貸し付けにあたっては、原則として生活保護受給者等就労自立促進事業の利用を要件とする。</a:t>
            </a:r>
            <a:endParaRPr kumimoji="1" lang="en-US" altLang="ja-JP" dirty="0"/>
          </a:p>
          <a:p>
            <a:pPr marL="0" indent="0">
              <a:buNone/>
            </a:pPr>
            <a:r>
              <a:rPr lang="ja-JP" altLang="en-US" dirty="0"/>
              <a:t>③教育支援資金は、保証人を立てないと貸し付けを受けることができない。</a:t>
            </a:r>
            <a:endParaRPr lang="en-US" altLang="ja-JP" dirty="0"/>
          </a:p>
          <a:p>
            <a:pPr marL="0" indent="0">
              <a:buNone/>
            </a:pPr>
            <a:r>
              <a:rPr kumimoji="1" lang="ja-JP" altLang="en-US" dirty="0"/>
              <a:t>④生活福祉資金の貸し付けを、同一世帯で複数重複して受けることはできない。</a:t>
            </a:r>
            <a:endParaRPr kumimoji="1" lang="en-US" altLang="ja-JP" dirty="0"/>
          </a:p>
          <a:p>
            <a:pPr marL="0" indent="0">
              <a:buNone/>
            </a:pPr>
            <a:r>
              <a:rPr lang="ja-JP" altLang="en-US" dirty="0"/>
              <a:t>⑤生活福祉資金貸付制度は、低所得者世帯、障害者世帯、高齢者世帯を対象とする。</a:t>
            </a:r>
            <a:endParaRPr kumimoji="1" lang="ja-JP" altLang="en-US" dirty="0"/>
          </a:p>
        </p:txBody>
      </p:sp>
    </p:spTree>
    <p:extLst>
      <p:ext uri="{BB962C8B-B14F-4D97-AF65-F5344CB8AC3E}">
        <p14:creationId xmlns:p14="http://schemas.microsoft.com/office/powerpoint/2010/main" val="42551873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TotalTime>
  <Words>2960</Words>
  <Application>Microsoft Office PowerPoint</Application>
  <PresentationFormat>ワイド画面</PresentationFormat>
  <Paragraphs>223</Paragraphs>
  <Slides>17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游明朝</vt:lpstr>
      <vt:lpstr>Arial</vt:lpstr>
      <vt:lpstr>Calibri</vt:lpstr>
      <vt:lpstr>Segoe UI Symbol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生活困窮者自立支援制度の負担割合問題</vt:lpstr>
      <vt:lpstr>ホームレス対策</vt:lpstr>
      <vt:lpstr>PowerPoint プレゼンテーション</vt:lpstr>
      <vt:lpstr>行政不服申し立て（審査請求前置主義）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低所得者の問題</dc:title>
  <dc:creator>araki</dc:creator>
  <cp:lastModifiedBy>araki</cp:lastModifiedBy>
  <cp:revision>12</cp:revision>
  <dcterms:created xsi:type="dcterms:W3CDTF">2022-12-01T12:43:25Z</dcterms:created>
  <dcterms:modified xsi:type="dcterms:W3CDTF">2024-07-26T06:08:35Z</dcterms:modified>
</cp:coreProperties>
</file>