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44" r:id="rId2"/>
    <p:sldId id="345" r:id="rId3"/>
    <p:sldId id="346" r:id="rId4"/>
    <p:sldId id="347" r:id="rId5"/>
    <p:sldId id="351" r:id="rId6"/>
    <p:sldId id="348" r:id="rId7"/>
    <p:sldId id="349" r:id="rId8"/>
    <p:sldId id="350" r:id="rId9"/>
    <p:sldId id="366" r:id="rId10"/>
    <p:sldId id="353" r:id="rId11"/>
    <p:sldId id="354" r:id="rId12"/>
    <p:sldId id="355" r:id="rId13"/>
    <p:sldId id="357" r:id="rId14"/>
    <p:sldId id="362" r:id="rId15"/>
    <p:sldId id="363" r:id="rId16"/>
    <p:sldId id="368" r:id="rId17"/>
    <p:sldId id="370" r:id="rId18"/>
    <p:sldId id="371" r:id="rId19"/>
    <p:sldId id="374" r:id="rId20"/>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578" autoAdjust="0"/>
    <p:restoredTop sz="94660"/>
  </p:normalViewPr>
  <p:slideViewPr>
    <p:cSldViewPr snapToGrid="0">
      <p:cViewPr>
        <p:scale>
          <a:sx n="73" d="100"/>
          <a:sy n="73" d="100"/>
        </p:scale>
        <p:origin x="1656" y="5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E56DD49-1467-4A3E-A3CD-D6AF600BC03C}" type="datetimeFigureOut">
              <a:rPr kumimoji="1" lang="ja-JP" altLang="en-US" smtClean="0"/>
              <a:t>2024/7/26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E9030B0-5554-4E75-AE4C-6E133539CAAB}" type="slidenum">
              <a:rPr kumimoji="1" lang="ja-JP" altLang="en-US" smtClean="0"/>
              <a:t>‹#›</a:t>
            </a:fld>
            <a:endParaRPr kumimoji="1" lang="ja-JP" altLang="en-US"/>
          </a:p>
        </p:txBody>
      </p:sp>
    </p:spTree>
    <p:extLst>
      <p:ext uri="{BB962C8B-B14F-4D97-AF65-F5344CB8AC3E}">
        <p14:creationId xmlns:p14="http://schemas.microsoft.com/office/powerpoint/2010/main" val="2139422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E56DD49-1467-4A3E-A3CD-D6AF600BC03C}" type="datetimeFigureOut">
              <a:rPr kumimoji="1" lang="ja-JP" altLang="en-US" smtClean="0"/>
              <a:t>2024/7/26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E9030B0-5554-4E75-AE4C-6E133539CAAB}" type="slidenum">
              <a:rPr kumimoji="1" lang="ja-JP" altLang="en-US" smtClean="0"/>
              <a:t>‹#›</a:t>
            </a:fld>
            <a:endParaRPr kumimoji="1" lang="ja-JP" altLang="en-US"/>
          </a:p>
        </p:txBody>
      </p:sp>
    </p:spTree>
    <p:extLst>
      <p:ext uri="{BB962C8B-B14F-4D97-AF65-F5344CB8AC3E}">
        <p14:creationId xmlns:p14="http://schemas.microsoft.com/office/powerpoint/2010/main" val="3766164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E56DD49-1467-4A3E-A3CD-D6AF600BC03C}" type="datetimeFigureOut">
              <a:rPr kumimoji="1" lang="ja-JP" altLang="en-US" smtClean="0"/>
              <a:t>2024/7/26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E9030B0-5554-4E75-AE4C-6E133539CAAB}" type="slidenum">
              <a:rPr kumimoji="1" lang="ja-JP" altLang="en-US" smtClean="0"/>
              <a:t>‹#›</a:t>
            </a:fld>
            <a:endParaRPr kumimoji="1" lang="ja-JP" altLang="en-US"/>
          </a:p>
        </p:txBody>
      </p:sp>
    </p:spTree>
    <p:extLst>
      <p:ext uri="{BB962C8B-B14F-4D97-AF65-F5344CB8AC3E}">
        <p14:creationId xmlns:p14="http://schemas.microsoft.com/office/powerpoint/2010/main" val="3963217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E56DD49-1467-4A3E-A3CD-D6AF600BC03C}" type="datetimeFigureOut">
              <a:rPr kumimoji="1" lang="ja-JP" altLang="en-US" smtClean="0"/>
              <a:t>2024/7/26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E9030B0-5554-4E75-AE4C-6E133539CAAB}" type="slidenum">
              <a:rPr kumimoji="1" lang="ja-JP" altLang="en-US" smtClean="0"/>
              <a:t>‹#›</a:t>
            </a:fld>
            <a:endParaRPr kumimoji="1" lang="ja-JP" altLang="en-US"/>
          </a:p>
        </p:txBody>
      </p:sp>
    </p:spTree>
    <p:extLst>
      <p:ext uri="{BB962C8B-B14F-4D97-AF65-F5344CB8AC3E}">
        <p14:creationId xmlns:p14="http://schemas.microsoft.com/office/powerpoint/2010/main" val="2394671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E56DD49-1467-4A3E-A3CD-D6AF600BC03C}" type="datetimeFigureOut">
              <a:rPr kumimoji="1" lang="ja-JP" altLang="en-US" smtClean="0"/>
              <a:t>2024/7/26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E9030B0-5554-4E75-AE4C-6E133539CAAB}" type="slidenum">
              <a:rPr kumimoji="1" lang="ja-JP" altLang="en-US" smtClean="0"/>
              <a:t>‹#›</a:t>
            </a:fld>
            <a:endParaRPr kumimoji="1" lang="ja-JP" altLang="en-US"/>
          </a:p>
        </p:txBody>
      </p:sp>
    </p:spTree>
    <p:extLst>
      <p:ext uri="{BB962C8B-B14F-4D97-AF65-F5344CB8AC3E}">
        <p14:creationId xmlns:p14="http://schemas.microsoft.com/office/powerpoint/2010/main" val="3417499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E56DD49-1467-4A3E-A3CD-D6AF600BC03C}" type="datetimeFigureOut">
              <a:rPr kumimoji="1" lang="ja-JP" altLang="en-US" smtClean="0"/>
              <a:t>2024/7/26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E9030B0-5554-4E75-AE4C-6E133539CAAB}" type="slidenum">
              <a:rPr kumimoji="1" lang="ja-JP" altLang="en-US" smtClean="0"/>
              <a:t>‹#›</a:t>
            </a:fld>
            <a:endParaRPr kumimoji="1" lang="ja-JP" altLang="en-US"/>
          </a:p>
        </p:txBody>
      </p:sp>
    </p:spTree>
    <p:extLst>
      <p:ext uri="{BB962C8B-B14F-4D97-AF65-F5344CB8AC3E}">
        <p14:creationId xmlns:p14="http://schemas.microsoft.com/office/powerpoint/2010/main" val="3972740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E56DD49-1467-4A3E-A3CD-D6AF600BC03C}" type="datetimeFigureOut">
              <a:rPr kumimoji="1" lang="ja-JP" altLang="en-US" smtClean="0"/>
              <a:t>2024/7/26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E9030B0-5554-4E75-AE4C-6E133539CAAB}" type="slidenum">
              <a:rPr kumimoji="1" lang="ja-JP" altLang="en-US" smtClean="0"/>
              <a:t>‹#›</a:t>
            </a:fld>
            <a:endParaRPr kumimoji="1" lang="ja-JP" altLang="en-US"/>
          </a:p>
        </p:txBody>
      </p:sp>
    </p:spTree>
    <p:extLst>
      <p:ext uri="{BB962C8B-B14F-4D97-AF65-F5344CB8AC3E}">
        <p14:creationId xmlns:p14="http://schemas.microsoft.com/office/powerpoint/2010/main" val="3070804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E56DD49-1467-4A3E-A3CD-D6AF600BC03C}" type="datetimeFigureOut">
              <a:rPr kumimoji="1" lang="ja-JP" altLang="en-US" smtClean="0"/>
              <a:t>2024/7/26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E9030B0-5554-4E75-AE4C-6E133539CAAB}" type="slidenum">
              <a:rPr kumimoji="1" lang="ja-JP" altLang="en-US" smtClean="0"/>
              <a:t>‹#›</a:t>
            </a:fld>
            <a:endParaRPr kumimoji="1" lang="ja-JP" altLang="en-US"/>
          </a:p>
        </p:txBody>
      </p:sp>
    </p:spTree>
    <p:extLst>
      <p:ext uri="{BB962C8B-B14F-4D97-AF65-F5344CB8AC3E}">
        <p14:creationId xmlns:p14="http://schemas.microsoft.com/office/powerpoint/2010/main" val="1437421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E56DD49-1467-4A3E-A3CD-D6AF600BC03C}" type="datetimeFigureOut">
              <a:rPr kumimoji="1" lang="ja-JP" altLang="en-US" smtClean="0"/>
              <a:t>2024/7/26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E9030B0-5554-4E75-AE4C-6E133539CAAB}" type="slidenum">
              <a:rPr kumimoji="1" lang="ja-JP" altLang="en-US" smtClean="0"/>
              <a:t>‹#›</a:t>
            </a:fld>
            <a:endParaRPr kumimoji="1" lang="ja-JP" altLang="en-US"/>
          </a:p>
        </p:txBody>
      </p:sp>
    </p:spTree>
    <p:extLst>
      <p:ext uri="{BB962C8B-B14F-4D97-AF65-F5344CB8AC3E}">
        <p14:creationId xmlns:p14="http://schemas.microsoft.com/office/powerpoint/2010/main" val="1037425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E56DD49-1467-4A3E-A3CD-D6AF600BC03C}" type="datetimeFigureOut">
              <a:rPr kumimoji="1" lang="ja-JP" altLang="en-US" smtClean="0"/>
              <a:t>2024/7/26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E9030B0-5554-4E75-AE4C-6E133539CAAB}" type="slidenum">
              <a:rPr kumimoji="1" lang="ja-JP" altLang="en-US" smtClean="0"/>
              <a:t>‹#›</a:t>
            </a:fld>
            <a:endParaRPr kumimoji="1" lang="ja-JP" altLang="en-US"/>
          </a:p>
        </p:txBody>
      </p:sp>
    </p:spTree>
    <p:extLst>
      <p:ext uri="{BB962C8B-B14F-4D97-AF65-F5344CB8AC3E}">
        <p14:creationId xmlns:p14="http://schemas.microsoft.com/office/powerpoint/2010/main" val="56895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E56DD49-1467-4A3E-A3CD-D6AF600BC03C}" type="datetimeFigureOut">
              <a:rPr kumimoji="1" lang="ja-JP" altLang="en-US" smtClean="0"/>
              <a:t>2024/7/26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E9030B0-5554-4E75-AE4C-6E133539CAAB}" type="slidenum">
              <a:rPr kumimoji="1" lang="ja-JP" altLang="en-US" smtClean="0"/>
              <a:t>‹#›</a:t>
            </a:fld>
            <a:endParaRPr kumimoji="1" lang="ja-JP" altLang="en-US"/>
          </a:p>
        </p:txBody>
      </p:sp>
    </p:spTree>
    <p:extLst>
      <p:ext uri="{BB962C8B-B14F-4D97-AF65-F5344CB8AC3E}">
        <p14:creationId xmlns:p14="http://schemas.microsoft.com/office/powerpoint/2010/main" val="3352048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56DD49-1467-4A3E-A3CD-D6AF600BC03C}" type="datetimeFigureOut">
              <a:rPr kumimoji="1" lang="ja-JP" altLang="en-US" smtClean="0"/>
              <a:t>2024/7/26</a:t>
            </a:fld>
            <a:endParaRPr kumimoji="1" lang="ja-JP" altLang="en-US"/>
          </a:p>
        </p:txBody>
      </p:sp>
      <p:sp>
        <p:nvSpPr>
          <p:cNvPr id="5" name="フッター プレースホルダー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9030B0-5554-4E75-AE4C-6E133539CAAB}" type="slidenum">
              <a:rPr kumimoji="1" lang="ja-JP" altLang="en-US" smtClean="0"/>
              <a:t>‹#›</a:t>
            </a:fld>
            <a:endParaRPr kumimoji="1" lang="ja-JP" altLang="en-US"/>
          </a:p>
        </p:txBody>
      </p:sp>
    </p:spTree>
    <p:extLst>
      <p:ext uri="{BB962C8B-B14F-4D97-AF65-F5344CB8AC3E}">
        <p14:creationId xmlns:p14="http://schemas.microsoft.com/office/powerpoint/2010/main" val="8476745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4">
            <a:extLst>
              <a:ext uri="{FF2B5EF4-FFF2-40B4-BE49-F238E27FC236}">
                <a16:creationId xmlns:a16="http://schemas.microsoft.com/office/drawing/2014/main" id="{D30F260F-96D8-4F13-B97A-39979250EDEB}"/>
              </a:ext>
            </a:extLst>
          </p:cNvPr>
          <p:cNvSpPr>
            <a:spLocks noGrp="1"/>
          </p:cNvSpPr>
          <p:nvPr>
            <p:ph idx="1"/>
          </p:nvPr>
        </p:nvSpPr>
        <p:spPr>
          <a:xfrm>
            <a:off x="430694" y="298648"/>
            <a:ext cx="10674627" cy="6380448"/>
          </a:xfrm>
        </p:spPr>
        <p:txBody>
          <a:bodyPr/>
          <a:lstStyle/>
          <a:p>
            <a:pPr marL="0" indent="0" algn="just">
              <a:buNone/>
            </a:pPr>
            <a:r>
              <a:rPr lang="ja-JP" altLang="ja-JP" sz="2000"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１－</a:t>
            </a:r>
            <a:r>
              <a:rPr lang="en-US" altLang="ja-JP" sz="2000"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63</a:t>
            </a:r>
            <a:r>
              <a:rPr lang="ja-JP" altLang="ja-JP" sz="2000"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　</a:t>
            </a:r>
            <a:r>
              <a:rPr lang="ja-JP" altLang="ja-JP" sz="2000" kern="100" dirty="0">
                <a:latin typeface="游明朝" panose="02020400000000000000" pitchFamily="18" charset="-128"/>
                <a:ea typeface="游明朝" panose="02020400000000000000" pitchFamily="18" charset="-128"/>
                <a:cs typeface="Times New Roman" panose="02020603050405020304" pitchFamily="18" charset="0"/>
              </a:rPr>
              <a:t>「生活保護の被保護者調査（</a:t>
            </a:r>
            <a:r>
              <a:rPr lang="ja-JP" altLang="en-US" sz="2000" kern="100" dirty="0">
                <a:latin typeface="游明朝" panose="02020400000000000000" pitchFamily="18" charset="-128"/>
                <a:ea typeface="游明朝" panose="02020400000000000000" pitchFamily="18" charset="-128"/>
                <a:cs typeface="Times New Roman" panose="02020603050405020304" pitchFamily="18" charset="0"/>
              </a:rPr>
              <a:t>令和</a:t>
            </a:r>
            <a:r>
              <a:rPr lang="en-US" altLang="ja-JP" sz="2000" kern="100" dirty="0">
                <a:latin typeface="游明朝" panose="02020400000000000000" pitchFamily="18" charset="-128"/>
                <a:ea typeface="游明朝" panose="02020400000000000000" pitchFamily="18" charset="-128"/>
                <a:cs typeface="Times New Roman" panose="02020603050405020304" pitchFamily="18" charset="0"/>
              </a:rPr>
              <a:t>2</a:t>
            </a:r>
            <a:r>
              <a:rPr lang="ja-JP" altLang="en-US" sz="2000" kern="100" dirty="0">
                <a:latin typeface="游明朝" panose="02020400000000000000" pitchFamily="18" charset="-128"/>
                <a:ea typeface="游明朝" panose="02020400000000000000" pitchFamily="18" charset="-128"/>
                <a:cs typeface="Times New Roman" panose="02020603050405020304" pitchFamily="18" charset="0"/>
              </a:rPr>
              <a:t>年</a:t>
            </a:r>
            <a:r>
              <a:rPr lang="en-US" altLang="ja-JP" sz="2000" kern="100" dirty="0">
                <a:latin typeface="游明朝" panose="02020400000000000000" pitchFamily="18" charset="-128"/>
                <a:ea typeface="游明朝" panose="02020400000000000000" pitchFamily="18" charset="-128"/>
                <a:cs typeface="Times New Roman" panose="02020603050405020304" pitchFamily="18" charset="0"/>
              </a:rPr>
              <a:t>1</a:t>
            </a:r>
            <a:r>
              <a:rPr lang="ja-JP" altLang="en-US" sz="2000" kern="100" dirty="0">
                <a:latin typeface="游明朝" panose="02020400000000000000" pitchFamily="18" charset="-128"/>
                <a:ea typeface="游明朝" panose="02020400000000000000" pitchFamily="18" charset="-128"/>
                <a:cs typeface="Times New Roman" panose="02020603050405020304" pitchFamily="18" charset="0"/>
              </a:rPr>
              <a:t>月分概況、</a:t>
            </a:r>
            <a:r>
              <a:rPr lang="ja-JP" altLang="ja-JP" sz="2000" kern="100" dirty="0">
                <a:latin typeface="游明朝" panose="02020400000000000000" pitchFamily="18" charset="-128"/>
                <a:ea typeface="游明朝" panose="02020400000000000000" pitchFamily="18" charset="-128"/>
                <a:cs typeface="Times New Roman" panose="02020603050405020304" pitchFamily="18" charset="0"/>
              </a:rPr>
              <a:t>厚生労働省）による</a:t>
            </a:r>
            <a:endParaRPr lang="en-US" altLang="ja-JP" sz="20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20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2000" kern="100" dirty="0">
                <a:latin typeface="游明朝" panose="02020400000000000000" pitchFamily="18" charset="-128"/>
                <a:ea typeface="游明朝" panose="02020400000000000000" pitchFamily="18" charset="-128"/>
                <a:cs typeface="Times New Roman" panose="02020603050405020304" pitchFamily="18" charset="0"/>
              </a:rPr>
              <a:t>次の記述のうち、正しいものを１つ選びなさい。</a:t>
            </a:r>
          </a:p>
          <a:p>
            <a:pPr marL="0" indent="0" algn="just">
              <a:buNone/>
            </a:pPr>
            <a:endParaRPr lang="en-US" altLang="ja-JP" sz="20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2000" kern="100" dirty="0">
                <a:latin typeface="游明朝" panose="02020400000000000000" pitchFamily="18" charset="-128"/>
                <a:ea typeface="游明朝" panose="02020400000000000000" pitchFamily="18" charset="-128"/>
                <a:cs typeface="Times New Roman" panose="02020603050405020304" pitchFamily="18" charset="0"/>
              </a:rPr>
              <a:t>１　被保護世帯</a:t>
            </a:r>
            <a:r>
              <a:rPr lang="ja-JP" altLang="en-US" sz="2000" kern="100" dirty="0">
                <a:latin typeface="游明朝" panose="02020400000000000000" pitchFamily="18" charset="-128"/>
                <a:ea typeface="游明朝" panose="02020400000000000000" pitchFamily="18" charset="-128"/>
                <a:cs typeface="Times New Roman" panose="02020603050405020304" pitchFamily="18" charset="0"/>
              </a:rPr>
              <a:t>は、前年より</a:t>
            </a:r>
            <a:r>
              <a:rPr lang="en-US" altLang="ja-JP" sz="20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a:t>
            </a:r>
            <a:r>
              <a:rPr lang="ja-JP" altLang="en-US" sz="20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一貫して増加しており、</a:t>
            </a:r>
            <a:r>
              <a:rPr lang="en-US" altLang="ja-JP" sz="20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200</a:t>
            </a:r>
            <a:r>
              <a:rPr lang="ja-JP" altLang="en-US" sz="20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万世帯を超えて</a:t>
            </a:r>
            <a:r>
              <a:rPr lang="ja-JP" altLang="ja-JP" sz="2000" kern="100" dirty="0">
                <a:latin typeface="游明朝" panose="02020400000000000000" pitchFamily="18" charset="-128"/>
                <a:ea typeface="游明朝" panose="02020400000000000000" pitchFamily="18" charset="-128"/>
                <a:cs typeface="Times New Roman" panose="02020603050405020304" pitchFamily="18" charset="0"/>
              </a:rPr>
              <a:t>いる。</a:t>
            </a:r>
          </a:p>
          <a:p>
            <a:pPr marL="0" indent="0" algn="just">
              <a:buNone/>
            </a:pPr>
            <a:r>
              <a:rPr lang="ja-JP" altLang="en-US" sz="20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en-US" sz="20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⇒〇横ばいであり、</a:t>
            </a:r>
            <a:r>
              <a:rPr lang="en-US" altLang="ja-JP" sz="20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150</a:t>
            </a:r>
            <a:r>
              <a:rPr lang="ja-JP" altLang="en-US" sz="20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万世帯を超えている。</a:t>
            </a:r>
            <a:endParaRPr lang="en-US" altLang="ja-JP" sz="20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2000" kern="100" dirty="0">
                <a:latin typeface="游明朝" panose="02020400000000000000" pitchFamily="18" charset="-128"/>
                <a:ea typeface="游明朝" panose="02020400000000000000" pitchFamily="18" charset="-128"/>
                <a:cs typeface="Times New Roman" panose="02020603050405020304" pitchFamily="18" charset="0"/>
              </a:rPr>
              <a:t>２　保護の開始の主な理由のうち、最も多いのは</a:t>
            </a:r>
            <a:r>
              <a:rPr lang="en-US" altLang="ja-JP" sz="20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a:t>
            </a:r>
            <a:r>
              <a:rPr lang="ja-JP" altLang="ja-JP" sz="20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「傷病による」</a:t>
            </a:r>
            <a:r>
              <a:rPr lang="ja-JP" altLang="ja-JP" sz="2000" kern="100" dirty="0">
                <a:latin typeface="游明朝" panose="02020400000000000000" pitchFamily="18" charset="-128"/>
                <a:ea typeface="游明朝" panose="02020400000000000000" pitchFamily="18" charset="-128"/>
                <a:cs typeface="Times New Roman" panose="02020603050405020304" pitchFamily="18" charset="0"/>
              </a:rPr>
              <a:t>である。</a:t>
            </a:r>
          </a:p>
          <a:p>
            <a:pPr marL="0" indent="0" algn="just">
              <a:buNone/>
            </a:pPr>
            <a:r>
              <a:rPr lang="ja-JP" altLang="en-US" sz="20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en-US" sz="20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⇒〇貯金等の減少・喪失</a:t>
            </a:r>
            <a:endParaRPr lang="en-US" altLang="ja-JP" sz="20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2000" kern="100" dirty="0">
                <a:latin typeface="游明朝" panose="02020400000000000000" pitchFamily="18" charset="-128"/>
                <a:ea typeface="游明朝" panose="02020400000000000000" pitchFamily="18" charset="-128"/>
                <a:cs typeface="Times New Roman" panose="02020603050405020304" pitchFamily="18" charset="0"/>
              </a:rPr>
              <a:t>３　保護の廃止の主な理由のうち、最も多いのは、</a:t>
            </a:r>
            <a:r>
              <a:rPr lang="en-US" altLang="ja-JP" sz="20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a:t>
            </a:r>
            <a:r>
              <a:rPr lang="ja-JP" altLang="ja-JP" sz="20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「働きによる収入の増加・</a:t>
            </a:r>
            <a:r>
              <a:rPr lang="ja-JP" altLang="en-US" sz="20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　　</a:t>
            </a:r>
            <a:endParaRPr lang="en-US" altLang="ja-JP" sz="20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20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　　</a:t>
            </a:r>
            <a:r>
              <a:rPr lang="ja-JP" altLang="ja-JP" sz="20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取得・働き手の転入」</a:t>
            </a:r>
            <a:r>
              <a:rPr lang="ja-JP" altLang="ja-JP" sz="2000" kern="100" dirty="0">
                <a:latin typeface="游明朝" panose="02020400000000000000" pitchFamily="18" charset="-128"/>
                <a:ea typeface="游明朝" panose="02020400000000000000" pitchFamily="18" charset="-128"/>
                <a:cs typeface="Times New Roman" panose="02020603050405020304" pitchFamily="18" charset="0"/>
              </a:rPr>
              <a:t>である。</a:t>
            </a:r>
            <a:r>
              <a:rPr lang="ja-JP" altLang="en-US" sz="2000" kern="100" dirty="0">
                <a:latin typeface="游明朝" panose="02020400000000000000" pitchFamily="18" charset="-128"/>
                <a:ea typeface="游明朝" panose="02020400000000000000" pitchFamily="18" charset="-128"/>
                <a:cs typeface="Times New Roman" panose="02020603050405020304" pitchFamily="18" charset="0"/>
              </a:rPr>
              <a:t>➡</a:t>
            </a:r>
            <a:r>
              <a:rPr lang="ja-JP" altLang="en-US" sz="20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〇死亡</a:t>
            </a:r>
            <a:endParaRPr lang="en-US" altLang="ja-JP" sz="20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ja-JP" altLang="ja-JP" sz="20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2000" kern="100" dirty="0">
                <a:latin typeface="游明朝" panose="02020400000000000000" pitchFamily="18" charset="-128"/>
                <a:ea typeface="游明朝" panose="02020400000000000000" pitchFamily="18" charset="-128"/>
                <a:cs typeface="Times New Roman" panose="02020603050405020304" pitchFamily="18" charset="0"/>
              </a:rPr>
              <a:t>４　保護の種類別に扶助</a:t>
            </a:r>
            <a:r>
              <a:rPr lang="ja-JP" altLang="ja-JP" sz="2000" b="1" u="sng"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人員</a:t>
            </a:r>
            <a:r>
              <a:rPr lang="ja-JP" altLang="ja-JP" sz="2000" kern="100" dirty="0">
                <a:latin typeface="游明朝" panose="02020400000000000000" pitchFamily="18" charset="-128"/>
                <a:ea typeface="游明朝" panose="02020400000000000000" pitchFamily="18" charset="-128"/>
                <a:cs typeface="Times New Roman" panose="02020603050405020304" pitchFamily="18" charset="0"/>
              </a:rPr>
              <a:t>を見ると、「生活扶助」の占める割合が最も高い。</a:t>
            </a:r>
          </a:p>
          <a:p>
            <a:pPr marL="0" indent="0" algn="just">
              <a:buNone/>
            </a:pPr>
            <a:r>
              <a:rPr lang="ja-JP" altLang="en-US" sz="2000" kern="100" dirty="0">
                <a:latin typeface="游明朝" panose="02020400000000000000" pitchFamily="18" charset="-128"/>
                <a:ea typeface="游明朝" panose="02020400000000000000" pitchFamily="18" charset="-128"/>
                <a:cs typeface="Times New Roman" panose="02020603050405020304" pitchFamily="18" charset="0"/>
              </a:rPr>
              <a:t>　　　　　　　　　　　注意！　人員数の順序と、費用額の順序は違う。</a:t>
            </a:r>
            <a:endParaRPr lang="en-US" altLang="ja-JP" sz="20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en-US" altLang="ja-JP" sz="20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2000" kern="100" dirty="0">
                <a:latin typeface="游明朝" panose="02020400000000000000" pitchFamily="18" charset="-128"/>
                <a:ea typeface="游明朝" panose="02020400000000000000" pitchFamily="18" charset="-128"/>
                <a:cs typeface="Times New Roman" panose="02020603050405020304" pitchFamily="18" charset="0"/>
              </a:rPr>
              <a:t>５　</a:t>
            </a:r>
            <a:r>
              <a:rPr lang="ja-JP" altLang="en-US" sz="2000" kern="100" dirty="0">
                <a:latin typeface="游明朝" panose="02020400000000000000" pitchFamily="18" charset="-128"/>
                <a:ea typeface="游明朝" panose="02020400000000000000" pitchFamily="18" charset="-128"/>
                <a:cs typeface="Times New Roman" panose="02020603050405020304" pitchFamily="18" charset="0"/>
              </a:rPr>
              <a:t>被保護世帯で最も多いのは、</a:t>
            </a:r>
            <a:r>
              <a:rPr lang="en-US" altLang="ja-JP" sz="20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a:t>
            </a:r>
            <a:r>
              <a:rPr lang="ja-JP" altLang="en-US" sz="20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障害者・傷病者世帯</a:t>
            </a:r>
            <a:r>
              <a:rPr lang="ja-JP" altLang="en-US" sz="2000" kern="100" dirty="0">
                <a:latin typeface="游明朝" panose="02020400000000000000" pitchFamily="18" charset="-128"/>
                <a:ea typeface="游明朝" panose="02020400000000000000" pitchFamily="18" charset="-128"/>
                <a:cs typeface="Times New Roman" panose="02020603050405020304" pitchFamily="18" charset="0"/>
              </a:rPr>
              <a:t>である。</a:t>
            </a:r>
            <a:endParaRPr lang="en-US" altLang="ja-JP" sz="20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20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en-US" sz="20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⇒①高齢者世帯、②障害者・傷病者世帯　</a:t>
            </a:r>
            <a:endParaRPr lang="en-US" altLang="ja-JP" sz="20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ja-JP" altLang="en-US" dirty="0"/>
          </a:p>
        </p:txBody>
      </p:sp>
      <p:sp>
        <p:nvSpPr>
          <p:cNvPr id="2" name="楕円 1">
            <a:extLst>
              <a:ext uri="{FF2B5EF4-FFF2-40B4-BE49-F238E27FC236}">
                <a16:creationId xmlns:a16="http://schemas.microsoft.com/office/drawing/2014/main" id="{8074AE97-E9FA-FC0A-13EB-CFD6FA465A3C}"/>
              </a:ext>
            </a:extLst>
          </p:cNvPr>
          <p:cNvSpPr/>
          <p:nvPr/>
        </p:nvSpPr>
        <p:spPr>
          <a:xfrm>
            <a:off x="304800" y="3935896"/>
            <a:ext cx="781878" cy="556591"/>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18005338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C48BECB4-45DE-4985-941A-7A1917411EE5}"/>
              </a:ext>
            </a:extLst>
          </p:cNvPr>
          <p:cNvSpPr>
            <a:spLocks noGrp="1"/>
          </p:cNvSpPr>
          <p:nvPr>
            <p:ph idx="1"/>
          </p:nvPr>
        </p:nvSpPr>
        <p:spPr>
          <a:xfrm>
            <a:off x="239170" y="145143"/>
            <a:ext cx="11713660" cy="6712857"/>
          </a:xfrm>
        </p:spPr>
        <p:txBody>
          <a:bodyPr>
            <a:normAutofit fontScale="92500" lnSpcReduction="20000"/>
          </a:bodyPr>
          <a:lstStyle/>
          <a:p>
            <a:pPr marL="0" indent="0" algn="just">
              <a:buNone/>
            </a:pPr>
            <a:r>
              <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2</a:t>
            </a:r>
            <a:r>
              <a:rPr lang="ja-JP"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a:t>
            </a:r>
            <a:r>
              <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64</a:t>
            </a:r>
            <a:r>
              <a:rPr lang="ja-JP"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Ｆさん（</a:t>
            </a:r>
            <a:r>
              <a:rPr lang="en-US" altLang="ja-JP" sz="18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46</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歳、男性）と長女のＧ子（</a:t>
            </a:r>
            <a:r>
              <a:rPr lang="en-US" altLang="ja-JP" sz="18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16</a:t>
            </a:r>
            <a:r>
              <a:rPr lang="ja-JP" altLang="ja-JP" sz="18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歳</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、高校</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2</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年）、長男のＨ男（</a:t>
            </a:r>
            <a:r>
              <a:rPr lang="en-US" altLang="ja-JP" sz="18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14</a:t>
            </a:r>
            <a:r>
              <a:rPr lang="ja-JP" altLang="ja-JP" sz="18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歳</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、中学</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2</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年）、次男のＪ君（</a:t>
            </a:r>
            <a:r>
              <a:rPr lang="en-US" altLang="ja-JP" sz="18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7</a:t>
            </a:r>
            <a:r>
              <a:rPr lang="ja-JP" altLang="ja-JP" sz="18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歳</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、小学</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1</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年）は</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4</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人で暮らしている。Ｆさんは昨年妻と死別し、</a:t>
            </a:r>
            <a:r>
              <a:rPr lang="ja-JP"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ひとり親家庭</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となった。現在、Ｆさんは体調が思わしくないので仕事をしていない。そのため、</a:t>
            </a:r>
            <a:r>
              <a:rPr lang="ja-JP" altLang="ja-JP" sz="1800"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生活保護</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を受給している。</a:t>
            </a:r>
            <a:r>
              <a:rPr lang="ja-JP" altLang="ja-JP" sz="1800" u="sng" kern="100" dirty="0">
                <a:latin typeface="游明朝" panose="02020400000000000000" pitchFamily="18" charset="-128"/>
                <a:ea typeface="游明朝" panose="02020400000000000000" pitchFamily="18" charset="-128"/>
                <a:cs typeface="Times New Roman" panose="02020603050405020304" pitchFamily="18" charset="0"/>
              </a:rPr>
              <a:t>Ｇ子は公立高校に通っており、スーパーで週２日アルバイトをしている</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a:t>
            </a: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a:t>
            </a: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１　</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F</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さんは</a:t>
            </a:r>
            <a:r>
              <a:rPr lang="ja-JP"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児童扶養手当</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を受給でき、手当の額は収入認定される。</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➡（１８歳に達する日の最初の３月３１日までの間にある者または２０歳未満で政令で定める　程度の障害の状態にあ　　　</a:t>
            </a:r>
            <a:endParaRPr lang="en-US" altLang="ja-JP" sz="18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　　る者）⇒ひとり親世帯の子どもの家庭生活の安定、自立の促進が目的。</a:t>
            </a:r>
            <a:r>
              <a:rPr lang="en-US" altLang="ja-JP" sz="18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3</a:t>
            </a:r>
            <a:r>
              <a:rPr lang="ja-JP" altLang="en-US" sz="18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人が該当。（加算制）</a:t>
            </a:r>
            <a:endParaRPr lang="en-US" altLang="ja-JP" sz="18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２　</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F</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さんが受給できる</a:t>
            </a:r>
            <a:r>
              <a:rPr lang="ja-JP"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児童手当</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の額は</a:t>
            </a:r>
            <a:r>
              <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a:t>
            </a:r>
            <a:r>
              <a:rPr lang="ja-JP"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２万円</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である。</a:t>
            </a: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a:t>
            </a:r>
            <a:r>
              <a:rPr lang="en-US"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15</a:t>
            </a: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歳に達する日以後の最初の</a:t>
            </a:r>
            <a:r>
              <a:rPr lang="en-US"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3</a:t>
            </a: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月</a:t>
            </a:r>
            <a:r>
              <a:rPr lang="en-US"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31</a:t>
            </a: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日までの間にある児童）</a:t>
            </a:r>
            <a:endParaRPr lang="en-US"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　　⇒</a:t>
            </a:r>
            <a:r>
              <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H</a:t>
            </a:r>
            <a:r>
              <a:rPr lang="ja-JP" altLang="en-US"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男（中学生　</a:t>
            </a:r>
            <a:r>
              <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1</a:t>
            </a:r>
            <a:r>
              <a:rPr lang="ja-JP" altLang="en-US"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万円）と</a:t>
            </a:r>
            <a:r>
              <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J</a:t>
            </a:r>
            <a:r>
              <a:rPr lang="ja-JP" altLang="en-US"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君（小学生の第</a:t>
            </a:r>
            <a:r>
              <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3</a:t>
            </a:r>
            <a:r>
              <a:rPr lang="ja-JP" altLang="en-US"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子）⇒</a:t>
            </a:r>
            <a:r>
              <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2</a:t>
            </a:r>
            <a:r>
              <a:rPr lang="ja-JP" altLang="en-US"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万</a:t>
            </a:r>
            <a:r>
              <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5</a:t>
            </a:r>
            <a:r>
              <a:rPr lang="ja-JP" altLang="en-US"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千円</a:t>
            </a:r>
            <a:endPar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　　</a:t>
            </a:r>
            <a:r>
              <a:rPr lang="en-US"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0</a:t>
            </a: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a:t>
            </a:r>
            <a:r>
              <a:rPr lang="en-US"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3</a:t>
            </a: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才未満　</a:t>
            </a:r>
            <a:r>
              <a:rPr lang="en-US"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1</a:t>
            </a: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万５千円／</a:t>
            </a:r>
            <a:r>
              <a:rPr lang="en-US"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3</a:t>
            </a: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才～小学校修了前　</a:t>
            </a:r>
            <a:r>
              <a:rPr lang="en-US"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1</a:t>
            </a: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万（第</a:t>
            </a:r>
            <a:r>
              <a:rPr lang="en-US"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1</a:t>
            </a: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子・第</a:t>
            </a:r>
            <a:r>
              <a:rPr lang="en-US"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2</a:t>
            </a: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子）</a:t>
            </a:r>
            <a:r>
              <a:rPr lang="en-US"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1</a:t>
            </a: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万５千円（第</a:t>
            </a:r>
            <a:r>
              <a:rPr lang="en-US"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3</a:t>
            </a: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子以降）／</a:t>
            </a:r>
            <a:endParaRPr lang="en-US"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　　中学生　</a:t>
            </a:r>
            <a:r>
              <a:rPr lang="en-US"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1</a:t>
            </a: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万円／所得制限世帯（年収約</a:t>
            </a:r>
            <a:r>
              <a:rPr lang="en-US"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960</a:t>
            </a: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万円以上）　</a:t>
            </a:r>
            <a:r>
              <a:rPr lang="en-US"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5</a:t>
            </a: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千円／</a:t>
            </a:r>
            <a:r>
              <a:rPr lang="en-US"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R</a:t>
            </a: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４</a:t>
            </a:r>
            <a:r>
              <a:rPr lang="en-US"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.10</a:t>
            </a: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～世帯主年収</a:t>
            </a:r>
            <a:r>
              <a:rPr lang="en-US"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1200</a:t>
            </a: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万円以上　</a:t>
            </a:r>
            <a:endParaRPr lang="en-US"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　　は特例給付から除外。</a:t>
            </a:r>
            <a:endParaRPr lang="en-US"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３　</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G</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子のアルバイト料は、収入として申告しなくてもよい。</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en-US"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a:t>
            </a:r>
            <a:r>
              <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a:t>
            </a:r>
            <a:r>
              <a:rPr lang="ja-JP" altLang="en-US"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生保法第</a:t>
            </a:r>
            <a:r>
              <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61</a:t>
            </a:r>
            <a:r>
              <a:rPr lang="ja-JP" altLang="en-US"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条　収入、支出、整形の状況に変動があったときは、保護の実施機関または福祉　</a:t>
            </a:r>
            <a:endPar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　　事務所長に届けなければならない。　</a:t>
            </a:r>
            <a:endParaRPr lang="ja-JP"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４　最低生活費の計算では、</a:t>
            </a:r>
            <a:r>
              <a:rPr lang="en-US" altLang="ja-JP" sz="1800" b="1" u="sng"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×3</a:t>
            </a:r>
            <a:r>
              <a:rPr lang="ja-JP" altLang="ja-JP" sz="1800" b="1" u="sng"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人分</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の</a:t>
            </a:r>
            <a:r>
              <a:rPr lang="ja-JP"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教育扶助費</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が加算される。</a:t>
            </a: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➡義務教育は小中学校の</a:t>
            </a:r>
            <a:r>
              <a:rPr lang="en-US"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2</a:t>
            </a: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人</a:t>
            </a:r>
            <a:endParaRPr lang="ja-JP"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５　父子家庭であるので、最低生活費の計算に生活扶助の</a:t>
            </a:r>
            <a:r>
              <a:rPr lang="ja-JP"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母子加算は加算されない。</a:t>
            </a:r>
            <a:r>
              <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a:t>
            </a:r>
          </a:p>
          <a:p>
            <a:pPr marL="0" indent="0" algn="just">
              <a:buNone/>
            </a:pPr>
            <a:r>
              <a:rPr lang="ja-JP" altLang="en-US"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　　⇒名称は母子加算だが、生保のひとり親家庭ならば支給される。</a:t>
            </a: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buNone/>
            </a:pPr>
            <a:endParaRPr kumimoji="1" lang="ja-JP" altLang="en-US" dirty="0"/>
          </a:p>
        </p:txBody>
      </p:sp>
      <p:sp>
        <p:nvSpPr>
          <p:cNvPr id="2" name="楕円 1">
            <a:extLst>
              <a:ext uri="{FF2B5EF4-FFF2-40B4-BE49-F238E27FC236}">
                <a16:creationId xmlns:a16="http://schemas.microsoft.com/office/drawing/2014/main" id="{D5181462-3E01-728F-0225-8F787D2F8FC1}"/>
              </a:ext>
            </a:extLst>
          </p:cNvPr>
          <p:cNvSpPr/>
          <p:nvPr/>
        </p:nvSpPr>
        <p:spPr>
          <a:xfrm>
            <a:off x="0" y="1158618"/>
            <a:ext cx="728870" cy="609600"/>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35597796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E7804944-386E-4590-8003-49B26959FE5B}"/>
              </a:ext>
            </a:extLst>
          </p:cNvPr>
          <p:cNvSpPr>
            <a:spLocks noGrp="1"/>
          </p:cNvSpPr>
          <p:nvPr>
            <p:ph idx="1"/>
          </p:nvPr>
        </p:nvSpPr>
        <p:spPr>
          <a:xfrm>
            <a:off x="537029" y="404665"/>
            <a:ext cx="9673771" cy="6141278"/>
          </a:xfrm>
        </p:spPr>
        <p:txBody>
          <a:bodyPr>
            <a:normAutofit fontScale="92500" lnSpcReduction="10000"/>
          </a:bodyPr>
          <a:lstStyle/>
          <a:p>
            <a:pPr marL="0" indent="0" algn="just">
              <a:buNone/>
            </a:pPr>
            <a:r>
              <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2</a:t>
            </a:r>
            <a:r>
              <a:rPr lang="ja-JP"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a:t>
            </a:r>
            <a:r>
              <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65</a:t>
            </a:r>
            <a:r>
              <a:rPr lang="ja-JP"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事例を読んで、</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K</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さんが入所した保護施設の種類として、適切なものを</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1</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つ選びなさい。</a:t>
            </a: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【事　例】</a:t>
            </a: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K</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さん（</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45</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歳、男性）は、軽い精神疾患があるため、これまで</a:t>
            </a:r>
            <a:r>
              <a:rPr lang="ja-JP" altLang="ja-JP" sz="1800" b="1" u="sng" kern="100" dirty="0">
                <a:latin typeface="游明朝" panose="02020400000000000000" pitchFamily="18" charset="-128"/>
                <a:ea typeface="游明朝" panose="02020400000000000000" pitchFamily="18" charset="-128"/>
                <a:cs typeface="Times New Roman" panose="02020603050405020304" pitchFamily="18" charset="0"/>
              </a:rPr>
              <a:t>生活保護を受給しながら公営住宅で一人暮らしをして</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いた。しかし、</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K</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さんは最近になって病状が進み、</a:t>
            </a:r>
            <a:r>
              <a:rPr lang="ja-JP"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日常生活を営むことが困難になってきた</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ので、</a:t>
            </a:r>
            <a:r>
              <a:rPr lang="ja-JP"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生活扶助</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を行うことを目的としている施設に入所することにした。　　</a:t>
            </a: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a:t>
            </a: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１　救護施設</a:t>
            </a: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⇒身体上または精神上著しい障害があるために日常生活を営むことが困難な要保護者を　　</a:t>
            </a:r>
            <a:endParaRPr lang="en-US"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　　入所させて</a:t>
            </a:r>
            <a:r>
              <a:rPr lang="ja-JP" altLang="en-US" sz="1800" b="1" u="sng"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生活扶助</a:t>
            </a: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を行う。</a:t>
            </a:r>
            <a:endParaRPr lang="en-US"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２　更生施設</a:t>
            </a: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⇒身体上または精神上の理由により養護及び生活指導を必要とする要保護者を　　</a:t>
            </a:r>
            <a:endParaRPr lang="en-US"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　　　　　　　入所させて、</a:t>
            </a:r>
            <a:r>
              <a:rPr lang="ja-JP" altLang="en-US"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生活扶助</a:t>
            </a: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や自立と社会参加に必要な</a:t>
            </a:r>
            <a:r>
              <a:rPr lang="ja-JP" altLang="en-US"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生活指導</a:t>
            </a: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を行う。</a:t>
            </a: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３　医療保護施設</a:t>
            </a: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医療扶助</a:t>
            </a: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を行う</a:t>
            </a: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４　授産施設</a:t>
            </a: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 ⇒身体上または精神上の理由または世帯の事情により就業能力の限られている要保</a:t>
            </a:r>
            <a:endParaRPr lang="en-US"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　　　　　　　護者に対して、就労または技能の修得のために必要な機会及び便宜を与えて、その</a:t>
            </a:r>
            <a:endParaRPr lang="en-US"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　　　　　　　自立を助長する。（生業扶助）</a:t>
            </a: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５　宿所提供施設</a:t>
            </a: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⇒住居のない要保護者の世帯に対して、</a:t>
            </a:r>
            <a:r>
              <a:rPr lang="ja-JP" altLang="en-US" sz="1800" b="1" u="sng"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住宅扶助</a:t>
            </a: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を行う。</a:t>
            </a:r>
            <a:endParaRPr lang="ja-JP"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buNone/>
            </a:pPr>
            <a:endParaRPr kumimoji="1" lang="ja-JP" altLang="en-US" dirty="0"/>
          </a:p>
        </p:txBody>
      </p:sp>
      <p:sp>
        <p:nvSpPr>
          <p:cNvPr id="2" name="楕円 1">
            <a:extLst>
              <a:ext uri="{FF2B5EF4-FFF2-40B4-BE49-F238E27FC236}">
                <a16:creationId xmlns:a16="http://schemas.microsoft.com/office/drawing/2014/main" id="{CD1C3E79-3BED-AE1E-354B-D6423458F298}"/>
              </a:ext>
            </a:extLst>
          </p:cNvPr>
          <p:cNvSpPr/>
          <p:nvPr/>
        </p:nvSpPr>
        <p:spPr>
          <a:xfrm>
            <a:off x="355284" y="1898847"/>
            <a:ext cx="728870" cy="609600"/>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30452857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9F7978FE-7C99-4233-93CA-F68848EB01C3}"/>
              </a:ext>
            </a:extLst>
          </p:cNvPr>
          <p:cNvSpPr>
            <a:spLocks noGrp="1"/>
          </p:cNvSpPr>
          <p:nvPr>
            <p:ph idx="1"/>
          </p:nvPr>
        </p:nvSpPr>
        <p:spPr>
          <a:xfrm>
            <a:off x="435429" y="404665"/>
            <a:ext cx="11437257" cy="6170306"/>
          </a:xfrm>
        </p:spPr>
        <p:txBody>
          <a:bodyPr>
            <a:normAutofit/>
          </a:bodyPr>
          <a:lstStyle/>
          <a:p>
            <a:pPr marL="0" indent="0" algn="just">
              <a:buNone/>
            </a:pPr>
            <a:r>
              <a:rPr lang="en-US" altLang="ja-JP" sz="1800"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2-66</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福祉事務所に関する次の記述のうち、正しいものを１つ選びなさい。</a:t>
            </a:r>
          </a:p>
          <a:p>
            <a:pPr marL="0" indent="0" algn="just">
              <a:buNone/>
            </a:pP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１　福祉事務所に置かれる</a:t>
            </a:r>
            <a:r>
              <a:rPr lang="ja-JP"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社会福祉士主事</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は、</a:t>
            </a:r>
            <a:r>
              <a:rPr lang="en-US" altLang="ja-JP" sz="1800" b="1" u="sng"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18</a:t>
            </a:r>
            <a:r>
              <a:rPr lang="ja-JP" altLang="ja-JP" sz="1800" b="1" u="sng"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歳以上</a:t>
            </a:r>
            <a:r>
              <a:rPr lang="en-US" altLang="ja-JP" sz="1800" b="1" u="sng"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の者でなければならない。</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en-US" sz="18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a:t>
            </a:r>
            <a:r>
              <a:rPr lang="en-US" altLang="ja-JP" sz="18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a:t>
            </a:r>
            <a:r>
              <a:rPr lang="en-US" altLang="ja-JP" sz="1800"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20</a:t>
            </a:r>
            <a:r>
              <a:rPr lang="ja-JP" altLang="en-US" sz="1800"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歳以上</a:t>
            </a:r>
            <a:r>
              <a:rPr lang="ja-JP" altLang="en-US" sz="18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の者であって、人格が高潔で、思慮が円熟し、社会福祉の増進に熱意がある者</a:t>
            </a:r>
            <a:r>
              <a:rPr lang="en-US" altLang="ja-JP" sz="18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a:t>
            </a:r>
            <a:r>
              <a:rPr lang="ja-JP" altLang="en-US" sz="18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と社会福</a:t>
            </a:r>
            <a:endParaRPr lang="en-US" altLang="ja-JP" sz="18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　　　　祉法に規定。</a:t>
            </a:r>
            <a:endParaRPr lang="en-US" altLang="ja-JP" sz="18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２　生活保護の指導監督を行う所員（査察指導員）は、</a:t>
            </a:r>
            <a:r>
              <a:rPr lang="ja-JP" altLang="ja-JP" sz="1800" u="sng"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都道府県知事又は市町村の</a:t>
            </a:r>
            <a:r>
              <a:rPr lang="ja-JP" altLang="en-US" sz="1800" u="sng"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指揮</a:t>
            </a:r>
            <a:r>
              <a:rPr lang="ja-JP" altLang="ja-JP" sz="1800" u="sng"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監督</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を受けて</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福祉事務所の所務を拳理する。</a:t>
            </a:r>
            <a:r>
              <a:rPr lang="ja-JP" altLang="en-US" sz="1800"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➡福祉事務所長の説明。</a:t>
            </a:r>
            <a:endParaRPr lang="en-US" altLang="ja-JP" sz="1800"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３　生活保護の現業を行う所員（地区担当員）は、保護の開始、変更、停止、廃止、被保護者への指導又は</a:t>
            </a: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指示に関する</a:t>
            </a:r>
            <a:r>
              <a:rPr lang="ja-JP"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権限を委任されている</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a:t>
            </a:r>
            <a:r>
              <a:rPr lang="ja-JP" altLang="en-US"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➡福祉事務所長の説明。</a:t>
            </a:r>
            <a:endPar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４　生活保護の指導監督を行う所員（査察指導員）は、生活保護業務における</a:t>
            </a:r>
            <a:r>
              <a:rPr lang="ja-JP" altLang="ja-JP" sz="1800" u="sng"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管理的機能</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と現業を行う所員</a:t>
            </a: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（地区担当員）に対する</a:t>
            </a:r>
            <a:r>
              <a:rPr lang="ja-JP" altLang="ja-JP" sz="1800" u="sng"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教育的機能</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と</a:t>
            </a:r>
            <a:r>
              <a:rPr lang="ja-JP" altLang="ja-JP" sz="1800" u="sng"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支持的機能</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を果たすことが求められている。</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⇒スーパーバイザーとしての役割</a:t>
            </a:r>
            <a:endParaRPr lang="ja-JP"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５　都道府県及び市</a:t>
            </a:r>
            <a:r>
              <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a:t>
            </a:r>
            <a:r>
              <a:rPr lang="ja-JP"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町村</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は、福祉事務所を設置しなければならない。</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社会福祉法第</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14</a:t>
            </a: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条：</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都道府県及び市は、条例で、福祉に関する事務所を設置しなければならない（義務設置）</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町村は、設置することができる。（任意設置）</a:t>
            </a: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buNone/>
            </a:pPr>
            <a:endParaRPr kumimoji="1" lang="ja-JP" altLang="en-US" dirty="0"/>
          </a:p>
        </p:txBody>
      </p:sp>
      <p:sp>
        <p:nvSpPr>
          <p:cNvPr id="2" name="楕円 1">
            <a:extLst>
              <a:ext uri="{FF2B5EF4-FFF2-40B4-BE49-F238E27FC236}">
                <a16:creationId xmlns:a16="http://schemas.microsoft.com/office/drawing/2014/main" id="{B85A65A4-4634-A269-4BF5-2B9EE8E5EC45}"/>
              </a:ext>
            </a:extLst>
          </p:cNvPr>
          <p:cNvSpPr/>
          <p:nvPr/>
        </p:nvSpPr>
        <p:spPr>
          <a:xfrm>
            <a:off x="435429" y="3959876"/>
            <a:ext cx="728870" cy="609600"/>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30137459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F23B3F94-0524-469B-AAA6-67A242A99C55}"/>
              </a:ext>
            </a:extLst>
          </p:cNvPr>
          <p:cNvSpPr>
            <a:spLocks noGrp="1"/>
          </p:cNvSpPr>
          <p:nvPr>
            <p:ph idx="1"/>
          </p:nvPr>
        </p:nvSpPr>
        <p:spPr>
          <a:xfrm>
            <a:off x="537029" y="332657"/>
            <a:ext cx="11045371" cy="6184257"/>
          </a:xfrm>
        </p:spPr>
        <p:txBody>
          <a:bodyPr/>
          <a:lstStyle/>
          <a:p>
            <a:pPr marL="0" indent="0" algn="just">
              <a:buNone/>
            </a:pPr>
            <a:r>
              <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2-67</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生活保護の実施体制に関する次の記述のうち、正しいものを１つ選びなさい。</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１　厚生労働大臣は、生活保護法に基づき</a:t>
            </a:r>
            <a:r>
              <a:rPr lang="ja-JP" altLang="ja-JP" sz="18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a:t>
            </a: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〇</a:t>
            </a:r>
            <a:r>
              <a:rPr lang="ja-JP"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国及び</a:t>
            </a:r>
            <a:r>
              <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a:t>
            </a:r>
            <a:r>
              <a:rPr lang="ja-JP"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国以外が</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開設した医療機関について指定と取消、</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又は期間を定めて、その指定の全部若しくは一部の効力を停止する権限を有する。</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⇒国以外が開設した医療機関の権限は、都道府県知事にある。</a:t>
            </a:r>
            <a:endParaRPr lang="ja-JP"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２　国は、市町村及び都道府県が支弁した保護費、保護施設事務費、委託事務費の</a:t>
            </a:r>
            <a:r>
              <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×2</a:t>
            </a:r>
            <a:r>
              <a:rPr lang="ja-JP"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分の</a:t>
            </a:r>
            <a:r>
              <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1</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を</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負担しなければならない。</a:t>
            </a: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➡国は</a:t>
            </a:r>
            <a:r>
              <a:rPr lang="en-US"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4</a:t>
            </a: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分の３を負担する。残り</a:t>
            </a:r>
            <a:r>
              <a:rPr lang="en-US"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4</a:t>
            </a: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分の１は、都道府県や市町村。</a:t>
            </a:r>
            <a:endParaRPr lang="en-US"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３　</a:t>
            </a:r>
            <a:r>
              <a:rPr lang="ja-JP" altLang="ja-JP" sz="1800" u="sng"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生活保護基準</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を定める権限は、</a:t>
            </a:r>
            <a:r>
              <a:rPr lang="en-US" altLang="ja-JP" sz="1800" b="1" u="sng"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a:t>
            </a:r>
            <a:r>
              <a:rPr lang="ja-JP" altLang="ja-JP" sz="1800" b="1" u="sng"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都道府県知事</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が有する。</a:t>
            </a: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➡〇厚生労働大臣が定める。</a:t>
            </a:r>
            <a:endParaRPr lang="en-US"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４　民生委員は、生活保護法の施行について、市町村長、福祉事務所長又は社会福祉主事の</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事務の執行に</a:t>
            </a:r>
            <a:r>
              <a:rPr lang="ja-JP" altLang="ja-JP" sz="1800" b="1" u="sng"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協力する者</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とする。</a:t>
            </a: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➡生活保護法第</a:t>
            </a:r>
            <a:r>
              <a:rPr lang="en-US"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22</a:t>
            </a: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条に規定。</a:t>
            </a:r>
            <a:endParaRPr lang="en-US"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　　　　　　　　　　　　　　　　　　　歴史的に「補助機関」だったからひっかけ問題です。</a:t>
            </a:r>
            <a:endParaRPr lang="ja-JP"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５　生活保護法では、都道府県知事及び</a:t>
            </a:r>
            <a:r>
              <a:rPr lang="ja-JP"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福祉事務所を管理する</a:t>
            </a:r>
            <a:r>
              <a:rPr lang="en-US" altLang="ja-JP" sz="1800" b="1" u="sng"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a:t>
            </a:r>
            <a:r>
              <a:rPr lang="ja-JP" altLang="ja-JP" sz="1800" b="1" u="sng"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市</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町村長が保護を決定し実施する</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こととしている。</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➡都道府県知事、市長及び福祉事務所を管理する町村長が保護を決定し実施する。</a:t>
            </a:r>
            <a:endParaRPr lang="ja-JP"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 </a:t>
            </a: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buNone/>
            </a:pPr>
            <a:endParaRPr kumimoji="1" lang="ja-JP" altLang="en-US" dirty="0"/>
          </a:p>
        </p:txBody>
      </p:sp>
      <p:sp>
        <p:nvSpPr>
          <p:cNvPr id="2" name="楕円 1">
            <a:extLst>
              <a:ext uri="{FF2B5EF4-FFF2-40B4-BE49-F238E27FC236}">
                <a16:creationId xmlns:a16="http://schemas.microsoft.com/office/drawing/2014/main" id="{C89AD45C-B702-D500-06B4-D73DA7C82738}"/>
              </a:ext>
            </a:extLst>
          </p:cNvPr>
          <p:cNvSpPr/>
          <p:nvPr/>
        </p:nvSpPr>
        <p:spPr>
          <a:xfrm>
            <a:off x="537029" y="3829248"/>
            <a:ext cx="728870" cy="609600"/>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33384500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69175B-977B-E2D2-E442-9112491483A5}"/>
              </a:ext>
            </a:extLst>
          </p:cNvPr>
          <p:cNvSpPr>
            <a:spLocks noGrp="1"/>
          </p:cNvSpPr>
          <p:nvPr>
            <p:ph type="title"/>
          </p:nvPr>
        </p:nvSpPr>
        <p:spPr>
          <a:xfrm>
            <a:off x="609600" y="274638"/>
            <a:ext cx="10972800" cy="876245"/>
          </a:xfrm>
        </p:spPr>
        <p:txBody>
          <a:bodyPr>
            <a:normAutofit/>
          </a:bodyPr>
          <a:lstStyle/>
          <a:p>
            <a:r>
              <a:rPr kumimoji="1" lang="ja-JP" altLang="en-US" dirty="0"/>
              <a:t>生活困窮者自立支援制度の負担割合問題</a:t>
            </a:r>
          </a:p>
        </p:txBody>
      </p:sp>
      <p:sp>
        <p:nvSpPr>
          <p:cNvPr id="3" name="コンテンツ プレースホルダー 2">
            <a:extLst>
              <a:ext uri="{FF2B5EF4-FFF2-40B4-BE49-F238E27FC236}">
                <a16:creationId xmlns:a16="http://schemas.microsoft.com/office/drawing/2014/main" id="{6BC63E7D-D542-EDB2-13F2-868FC57481F9}"/>
              </a:ext>
            </a:extLst>
          </p:cNvPr>
          <p:cNvSpPr>
            <a:spLocks noGrp="1"/>
          </p:cNvSpPr>
          <p:nvPr>
            <p:ph idx="1"/>
          </p:nvPr>
        </p:nvSpPr>
        <p:spPr>
          <a:xfrm>
            <a:off x="609600" y="1150883"/>
            <a:ext cx="10972800" cy="4975281"/>
          </a:xfrm>
        </p:spPr>
        <p:txBody>
          <a:bodyPr/>
          <a:lstStyle/>
          <a:p>
            <a:pPr marL="0" indent="0">
              <a:buNone/>
            </a:pP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Q</a:t>
            </a: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b="1" u="sng" kern="100" dirty="0">
                <a:latin typeface="游明朝" panose="02020400000000000000" pitchFamily="18" charset="-128"/>
                <a:ea typeface="游明朝" panose="02020400000000000000" pitchFamily="18" charset="-128"/>
                <a:cs typeface="Times New Roman" panose="02020603050405020304" pitchFamily="18" charset="0"/>
              </a:rPr>
              <a:t>生活</a:t>
            </a:r>
            <a:r>
              <a:rPr lang="ja-JP" altLang="en-US" sz="1800" b="1" u="sng" kern="100" dirty="0">
                <a:latin typeface="游明朝" panose="02020400000000000000" pitchFamily="18" charset="-128"/>
                <a:ea typeface="游明朝" panose="02020400000000000000" pitchFamily="18" charset="-128"/>
                <a:cs typeface="Times New Roman" panose="02020603050405020304" pitchFamily="18" charset="0"/>
              </a:rPr>
              <a:t>困窮者自立支援事業</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に関する次の記述のうち、正しいものを</a:t>
            </a:r>
            <a:r>
              <a:rPr lang="ja-JP" altLang="en-US"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２つ</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選びなさい。</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buNone/>
            </a:pPr>
            <a:endParaRPr kumimoji="1" lang="en-US" altLang="ja-JP" sz="1800" dirty="0"/>
          </a:p>
          <a:p>
            <a:pPr marL="0" indent="0">
              <a:buNone/>
            </a:pPr>
            <a:r>
              <a:rPr lang="ja-JP" altLang="en-US" sz="1800" dirty="0"/>
              <a:t>　　①　生活困窮者とは、理由を問わず、現に経済的に困窮し、最低限度の生活を維持</a:t>
            </a:r>
            <a:r>
              <a:rPr lang="en-US" altLang="ja-JP" sz="1800" b="1" u="sng" dirty="0">
                <a:solidFill>
                  <a:srgbClr val="FF0000"/>
                </a:solidFill>
              </a:rPr>
              <a:t>×</a:t>
            </a:r>
            <a:r>
              <a:rPr lang="ja-JP" altLang="en-US" sz="1800" b="1" u="sng" dirty="0">
                <a:solidFill>
                  <a:srgbClr val="FF0000"/>
                </a:solidFill>
              </a:rPr>
              <a:t>できなくなって半年が</a:t>
            </a:r>
            <a:endParaRPr lang="en-US" altLang="ja-JP" sz="1800" b="1" u="sng" dirty="0">
              <a:solidFill>
                <a:srgbClr val="FF0000"/>
              </a:solidFill>
            </a:endParaRPr>
          </a:p>
          <a:p>
            <a:pPr marL="0" indent="0">
              <a:buNone/>
            </a:pPr>
            <a:r>
              <a:rPr kumimoji="1" lang="ja-JP" altLang="en-US" sz="1800" b="1" dirty="0">
                <a:solidFill>
                  <a:srgbClr val="FF0000"/>
                </a:solidFill>
              </a:rPr>
              <a:t>　　　</a:t>
            </a:r>
            <a:r>
              <a:rPr kumimoji="1" lang="ja-JP" altLang="en-US" sz="1800" b="1" u="sng" dirty="0">
                <a:solidFill>
                  <a:srgbClr val="FF0000"/>
                </a:solidFill>
              </a:rPr>
              <a:t>　経過した</a:t>
            </a:r>
            <a:r>
              <a:rPr kumimoji="1" lang="ja-JP" altLang="en-US" sz="1800" dirty="0"/>
              <a:t>者をいう。</a:t>
            </a:r>
            <a:r>
              <a:rPr kumimoji="1" lang="ja-JP" altLang="en-US" sz="1800" b="1" dirty="0">
                <a:solidFill>
                  <a:srgbClr val="0070C0"/>
                </a:solidFill>
              </a:rPr>
              <a:t>➡法</a:t>
            </a:r>
            <a:r>
              <a:rPr kumimoji="1" lang="en-US" altLang="ja-JP" sz="1800" b="1" dirty="0">
                <a:solidFill>
                  <a:srgbClr val="0070C0"/>
                </a:solidFill>
              </a:rPr>
              <a:t>3</a:t>
            </a:r>
            <a:r>
              <a:rPr kumimoji="1" lang="ja-JP" altLang="en-US" sz="1800" b="1" dirty="0">
                <a:solidFill>
                  <a:srgbClr val="0070C0"/>
                </a:solidFill>
              </a:rPr>
              <a:t>条　現に経済的に困窮し、最低限度の生活を維持することができなくなるおそれ　　</a:t>
            </a:r>
            <a:endParaRPr kumimoji="1" lang="en-US" altLang="ja-JP" sz="1800" b="1" dirty="0">
              <a:solidFill>
                <a:srgbClr val="0070C0"/>
              </a:solidFill>
            </a:endParaRPr>
          </a:p>
          <a:p>
            <a:pPr marL="0" indent="0">
              <a:buNone/>
            </a:pPr>
            <a:r>
              <a:rPr lang="ja-JP" altLang="en-US" sz="1800" b="1" dirty="0">
                <a:solidFill>
                  <a:srgbClr val="0070C0"/>
                </a:solidFill>
              </a:rPr>
              <a:t>　　　　　　　　　　　　　　　　　　</a:t>
            </a:r>
            <a:r>
              <a:rPr kumimoji="1" lang="ja-JP" altLang="en-US" sz="1800" b="1" dirty="0">
                <a:solidFill>
                  <a:srgbClr val="0070C0"/>
                </a:solidFill>
              </a:rPr>
              <a:t>のある者</a:t>
            </a:r>
            <a:endParaRPr lang="en-US" altLang="ja-JP" sz="1800" dirty="0"/>
          </a:p>
          <a:p>
            <a:pPr marL="0" indent="0">
              <a:buNone/>
            </a:pPr>
            <a:r>
              <a:rPr kumimoji="1" lang="ja-JP" altLang="en-US" sz="1800" dirty="0"/>
              <a:t>　　②　認定就労訓練事業の対象者は、就労準備支援事業を利用しても一般就労への移行が出来ない者等を</a:t>
            </a:r>
            <a:endParaRPr kumimoji="1" lang="en-US" altLang="ja-JP" sz="1800" dirty="0"/>
          </a:p>
          <a:p>
            <a:pPr marL="0" indent="0">
              <a:buNone/>
            </a:pPr>
            <a:r>
              <a:rPr lang="ja-JP" altLang="en-US" sz="1800" dirty="0"/>
              <a:t>　　　　想定している。</a:t>
            </a:r>
            <a:endParaRPr lang="en-US" altLang="ja-JP" sz="1800" dirty="0"/>
          </a:p>
          <a:p>
            <a:pPr marL="0" indent="0">
              <a:buNone/>
            </a:pPr>
            <a:endParaRPr kumimoji="1" lang="en-US" altLang="ja-JP" sz="1800" dirty="0"/>
          </a:p>
          <a:p>
            <a:pPr marL="0" indent="0">
              <a:buNone/>
            </a:pPr>
            <a:r>
              <a:rPr lang="ja-JP" altLang="en-US" sz="1800" dirty="0"/>
              <a:t>　　③　住宅確保給付金の支給や家計改善支援事業は、国がその</a:t>
            </a:r>
            <a:r>
              <a:rPr lang="en-US" altLang="ja-JP" sz="1800" dirty="0"/>
              <a:t>4</a:t>
            </a:r>
            <a:r>
              <a:rPr lang="ja-JP" altLang="en-US" sz="1800" dirty="0"/>
              <a:t>分の３を負担している。</a:t>
            </a:r>
            <a:endParaRPr lang="en-US" altLang="ja-JP" sz="1800" dirty="0"/>
          </a:p>
          <a:p>
            <a:pPr marL="0" indent="0">
              <a:buNone/>
            </a:pPr>
            <a:endParaRPr kumimoji="1" lang="en-US" altLang="ja-JP" sz="1800" dirty="0"/>
          </a:p>
          <a:p>
            <a:pPr marL="0" indent="0">
              <a:buNone/>
            </a:pPr>
            <a:r>
              <a:rPr lang="ja-JP" altLang="en-US" sz="1800" dirty="0"/>
              <a:t>　　④　貧困の連鎖を防止するための子どもの学習・生活支援事業は、国が費用の</a:t>
            </a:r>
            <a:r>
              <a:rPr lang="en-US" altLang="ja-JP" sz="1800" b="1" u="sng" dirty="0">
                <a:solidFill>
                  <a:srgbClr val="FF0000"/>
                </a:solidFill>
              </a:rPr>
              <a:t>×</a:t>
            </a:r>
            <a:r>
              <a:rPr lang="ja-JP" altLang="en-US" sz="1800" b="1" u="sng" dirty="0">
                <a:solidFill>
                  <a:srgbClr val="FF0000"/>
                </a:solidFill>
              </a:rPr>
              <a:t>４分の１</a:t>
            </a:r>
            <a:r>
              <a:rPr lang="ja-JP" altLang="en-US" sz="1800" dirty="0"/>
              <a:t>を負担している。</a:t>
            </a:r>
            <a:endParaRPr lang="en-US" altLang="ja-JP" sz="1800" dirty="0"/>
          </a:p>
          <a:p>
            <a:pPr marL="0" indent="0">
              <a:buNone/>
            </a:pPr>
            <a:r>
              <a:rPr kumimoji="1" lang="ja-JP" altLang="en-US" sz="1800" dirty="0"/>
              <a:t>　　　　　　　　　　　　　　　　　　　　　　　　　　　　　　　　　　　　　　　　　　　　　　　　　　　</a:t>
            </a:r>
            <a:r>
              <a:rPr kumimoji="1" lang="ja-JP" altLang="en-US" sz="1800" b="1" dirty="0">
                <a:solidFill>
                  <a:srgbClr val="FF0000"/>
                </a:solidFill>
              </a:rPr>
              <a:t>⇒〇</a:t>
            </a:r>
            <a:r>
              <a:rPr kumimoji="1" lang="en-US" altLang="ja-JP" sz="1800" b="1" dirty="0">
                <a:solidFill>
                  <a:srgbClr val="FF0000"/>
                </a:solidFill>
              </a:rPr>
              <a:t>2</a:t>
            </a:r>
            <a:r>
              <a:rPr kumimoji="1" lang="ja-JP" altLang="en-US" sz="1800" b="1" dirty="0">
                <a:solidFill>
                  <a:srgbClr val="FF0000"/>
                </a:solidFill>
              </a:rPr>
              <a:t>分の１</a:t>
            </a:r>
            <a:endParaRPr kumimoji="1" lang="en-US" altLang="ja-JP" sz="1800" b="1" dirty="0">
              <a:solidFill>
                <a:srgbClr val="FF0000"/>
              </a:solidFill>
            </a:endParaRPr>
          </a:p>
          <a:p>
            <a:pPr marL="0" indent="0">
              <a:buNone/>
            </a:pPr>
            <a:r>
              <a:rPr lang="ja-JP" altLang="en-US" sz="1800" dirty="0"/>
              <a:t>　　⑤　就労準備支援事業は、原則、実施期間を</a:t>
            </a:r>
            <a:r>
              <a:rPr lang="en-US" altLang="ja-JP" sz="1800" dirty="0"/>
              <a:t>1</a:t>
            </a:r>
            <a:r>
              <a:rPr lang="ja-JP" altLang="en-US" sz="1800" dirty="0"/>
              <a:t>年以内としているが、国の費用負担は</a:t>
            </a:r>
            <a:r>
              <a:rPr lang="en-US" altLang="ja-JP" sz="1800" b="1" dirty="0">
                <a:solidFill>
                  <a:srgbClr val="FF0000"/>
                </a:solidFill>
              </a:rPr>
              <a:t>×4</a:t>
            </a:r>
            <a:r>
              <a:rPr lang="ja-JP" altLang="en-US" sz="1800" b="1" dirty="0">
                <a:solidFill>
                  <a:srgbClr val="FF0000"/>
                </a:solidFill>
              </a:rPr>
              <a:t>分の３</a:t>
            </a:r>
            <a:r>
              <a:rPr lang="ja-JP" altLang="en-US" sz="1800" dirty="0"/>
              <a:t>である。</a:t>
            </a:r>
            <a:endParaRPr lang="en-US" altLang="ja-JP" sz="1800" dirty="0"/>
          </a:p>
          <a:p>
            <a:pPr marL="0" indent="0">
              <a:buNone/>
            </a:pPr>
            <a:r>
              <a:rPr kumimoji="1" lang="ja-JP" altLang="en-US" sz="1800" dirty="0"/>
              <a:t>　　　　　　　　　　　　　　　　　　　　　　　　　　　　　　　　　　　　　　　　　　　　　　　　　　　</a:t>
            </a:r>
            <a:r>
              <a:rPr kumimoji="1" lang="ja-JP" altLang="en-US" sz="1800" b="1" dirty="0">
                <a:solidFill>
                  <a:srgbClr val="FF0000"/>
                </a:solidFill>
              </a:rPr>
              <a:t>　⇒〇</a:t>
            </a:r>
            <a:r>
              <a:rPr kumimoji="1" lang="en-US" altLang="ja-JP" sz="1800" b="1" dirty="0">
                <a:solidFill>
                  <a:srgbClr val="FF0000"/>
                </a:solidFill>
              </a:rPr>
              <a:t>3</a:t>
            </a:r>
            <a:r>
              <a:rPr kumimoji="1" lang="ja-JP" altLang="en-US" sz="1800" b="1" dirty="0">
                <a:solidFill>
                  <a:srgbClr val="FF0000"/>
                </a:solidFill>
              </a:rPr>
              <a:t>分の２</a:t>
            </a:r>
          </a:p>
        </p:txBody>
      </p:sp>
      <p:sp>
        <p:nvSpPr>
          <p:cNvPr id="4" name="楕円 3">
            <a:extLst>
              <a:ext uri="{FF2B5EF4-FFF2-40B4-BE49-F238E27FC236}">
                <a16:creationId xmlns:a16="http://schemas.microsoft.com/office/drawing/2014/main" id="{0423C471-F4C7-E880-2101-A87C6FCB7A77}"/>
              </a:ext>
            </a:extLst>
          </p:cNvPr>
          <p:cNvSpPr/>
          <p:nvPr/>
        </p:nvSpPr>
        <p:spPr>
          <a:xfrm>
            <a:off x="726216" y="2724123"/>
            <a:ext cx="728870" cy="609600"/>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5" name="楕円 4">
            <a:extLst>
              <a:ext uri="{FF2B5EF4-FFF2-40B4-BE49-F238E27FC236}">
                <a16:creationId xmlns:a16="http://schemas.microsoft.com/office/drawing/2014/main" id="{AD75238B-0D8D-C462-FC56-F2F3974E4340}"/>
              </a:ext>
            </a:extLst>
          </p:cNvPr>
          <p:cNvSpPr/>
          <p:nvPr/>
        </p:nvSpPr>
        <p:spPr>
          <a:xfrm>
            <a:off x="742984" y="3638523"/>
            <a:ext cx="728870" cy="609600"/>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12925594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C8060B-EEBD-676D-C9FA-12DC6D0F5A2E}"/>
              </a:ext>
            </a:extLst>
          </p:cNvPr>
          <p:cNvSpPr>
            <a:spLocks noGrp="1"/>
          </p:cNvSpPr>
          <p:nvPr>
            <p:ph type="title"/>
          </p:nvPr>
        </p:nvSpPr>
        <p:spPr>
          <a:xfrm>
            <a:off x="609600" y="274638"/>
            <a:ext cx="10972800" cy="702824"/>
          </a:xfrm>
        </p:spPr>
        <p:txBody>
          <a:bodyPr>
            <a:normAutofit fontScale="90000"/>
          </a:bodyPr>
          <a:lstStyle/>
          <a:p>
            <a:r>
              <a:rPr kumimoji="1" lang="ja-JP" altLang="en-US" dirty="0"/>
              <a:t>生活困窮者自立支援制度の負担割合</a:t>
            </a:r>
          </a:p>
        </p:txBody>
      </p:sp>
      <p:sp>
        <p:nvSpPr>
          <p:cNvPr id="3" name="コンテンツ プレースホルダー 2">
            <a:extLst>
              <a:ext uri="{FF2B5EF4-FFF2-40B4-BE49-F238E27FC236}">
                <a16:creationId xmlns:a16="http://schemas.microsoft.com/office/drawing/2014/main" id="{857FBBC5-CB14-209A-FAA9-1FF06C10A5C5}"/>
              </a:ext>
            </a:extLst>
          </p:cNvPr>
          <p:cNvSpPr>
            <a:spLocks noGrp="1"/>
          </p:cNvSpPr>
          <p:nvPr>
            <p:ph idx="1"/>
          </p:nvPr>
        </p:nvSpPr>
        <p:spPr>
          <a:xfrm>
            <a:off x="735724" y="977462"/>
            <a:ext cx="10972800" cy="5605900"/>
          </a:xfrm>
        </p:spPr>
        <p:txBody>
          <a:bodyPr>
            <a:normAutofit fontScale="92500" lnSpcReduction="10000"/>
          </a:bodyPr>
          <a:lstStyle/>
          <a:p>
            <a:pPr marL="0" indent="0">
              <a:buNone/>
            </a:pPr>
            <a:r>
              <a:rPr kumimoji="1" lang="ja-JP" altLang="en-US" dirty="0"/>
              <a:t>□</a:t>
            </a:r>
            <a:r>
              <a:rPr kumimoji="1" lang="ja-JP" altLang="en-US" dirty="0">
                <a:solidFill>
                  <a:srgbClr val="FF0000"/>
                </a:solidFill>
              </a:rPr>
              <a:t>必須</a:t>
            </a:r>
            <a:r>
              <a:rPr kumimoji="1" lang="ja-JP" altLang="en-US" dirty="0"/>
              <a:t>事業</a:t>
            </a:r>
            <a:endParaRPr kumimoji="1" lang="en-US" altLang="ja-JP" dirty="0"/>
          </a:p>
          <a:p>
            <a:pPr marL="0" indent="0">
              <a:buNone/>
            </a:pPr>
            <a:r>
              <a:rPr lang="ja-JP" altLang="en-US" dirty="0"/>
              <a:t>　・自立相談支援事業（国費</a:t>
            </a:r>
            <a:r>
              <a:rPr lang="en-US" altLang="ja-JP" dirty="0"/>
              <a:t>4</a:t>
            </a:r>
            <a:r>
              <a:rPr lang="ja-JP" altLang="en-US" dirty="0"/>
              <a:t>分の３）</a:t>
            </a:r>
            <a:endParaRPr lang="en-US" altLang="ja-JP" dirty="0"/>
          </a:p>
          <a:p>
            <a:pPr marL="0" indent="0">
              <a:buNone/>
            </a:pPr>
            <a:r>
              <a:rPr kumimoji="1" lang="ja-JP" altLang="en-US" dirty="0"/>
              <a:t>　・住居確保給付金（国費</a:t>
            </a:r>
            <a:r>
              <a:rPr kumimoji="1" lang="en-US" altLang="ja-JP" dirty="0"/>
              <a:t>4</a:t>
            </a:r>
            <a:r>
              <a:rPr kumimoji="1" lang="ja-JP" altLang="en-US" dirty="0"/>
              <a:t>分の３）</a:t>
            </a:r>
            <a:endParaRPr kumimoji="1" lang="en-US" altLang="ja-JP" dirty="0"/>
          </a:p>
          <a:p>
            <a:pPr marL="0" indent="0">
              <a:buNone/>
            </a:pPr>
            <a:r>
              <a:rPr lang="ja-JP" altLang="en-US" dirty="0"/>
              <a:t>□</a:t>
            </a:r>
            <a:r>
              <a:rPr lang="ja-JP" altLang="en-US" dirty="0">
                <a:solidFill>
                  <a:srgbClr val="0070C0"/>
                </a:solidFill>
              </a:rPr>
              <a:t>努力義務</a:t>
            </a:r>
            <a:r>
              <a:rPr lang="ja-JP" altLang="en-US" dirty="0"/>
              <a:t>（任意事業の中でも、という意味。必須じゃない。）</a:t>
            </a:r>
            <a:endParaRPr lang="en-US" altLang="ja-JP" dirty="0"/>
          </a:p>
          <a:p>
            <a:pPr marL="0" indent="0">
              <a:buNone/>
            </a:pPr>
            <a:r>
              <a:rPr kumimoji="1" lang="ja-JP" altLang="en-US" dirty="0"/>
              <a:t>　・就労準備支援事業（国費</a:t>
            </a:r>
            <a:r>
              <a:rPr kumimoji="1" lang="en-US" altLang="ja-JP" dirty="0"/>
              <a:t>3</a:t>
            </a:r>
            <a:r>
              <a:rPr kumimoji="1" lang="ja-JP" altLang="en-US" dirty="0"/>
              <a:t>分の２）</a:t>
            </a:r>
            <a:endParaRPr kumimoji="1" lang="en-US" altLang="ja-JP" dirty="0"/>
          </a:p>
          <a:p>
            <a:pPr marL="0" indent="0">
              <a:buNone/>
            </a:pPr>
            <a:r>
              <a:rPr lang="ja-JP" altLang="en-US" dirty="0"/>
              <a:t>　・家計改善支援事業</a:t>
            </a:r>
            <a:endParaRPr lang="en-US" altLang="ja-JP" dirty="0"/>
          </a:p>
          <a:p>
            <a:pPr marL="0" indent="0">
              <a:buNone/>
            </a:pPr>
            <a:r>
              <a:rPr lang="ja-JP" altLang="en-US" dirty="0"/>
              <a:t>　（国費</a:t>
            </a:r>
            <a:r>
              <a:rPr lang="en-US" altLang="ja-JP" dirty="0"/>
              <a:t>2</a:t>
            </a:r>
            <a:r>
              <a:rPr lang="ja-JP" altLang="en-US" dirty="0"/>
              <a:t>分の１：</a:t>
            </a:r>
            <a:r>
              <a:rPr lang="en-US" altLang="ja-JP" dirty="0"/>
              <a:t>2018</a:t>
            </a:r>
            <a:r>
              <a:rPr lang="ja-JP" altLang="en-US" dirty="0"/>
              <a:t>年の改正で、就労準備支援事業と併せて効果的・効率的に行われている一定の場合は、</a:t>
            </a:r>
            <a:r>
              <a:rPr lang="en-US" altLang="ja-JP" dirty="0"/>
              <a:t>3</a:t>
            </a:r>
            <a:r>
              <a:rPr lang="ja-JP" altLang="en-US" dirty="0"/>
              <a:t>分の２へ引き上げ。）</a:t>
            </a:r>
            <a:endParaRPr lang="en-US" altLang="ja-JP" dirty="0"/>
          </a:p>
          <a:p>
            <a:pPr marL="0" indent="0">
              <a:buNone/>
            </a:pPr>
            <a:r>
              <a:rPr lang="ja-JP" altLang="en-US" dirty="0"/>
              <a:t>□</a:t>
            </a:r>
            <a:r>
              <a:rPr lang="ja-JP" altLang="en-US" dirty="0">
                <a:solidFill>
                  <a:srgbClr val="00B050"/>
                </a:solidFill>
              </a:rPr>
              <a:t>任意</a:t>
            </a:r>
            <a:r>
              <a:rPr lang="ja-JP" altLang="en-US" dirty="0"/>
              <a:t>事業</a:t>
            </a:r>
            <a:endParaRPr lang="en-US" altLang="ja-JP" dirty="0"/>
          </a:p>
          <a:p>
            <a:pPr marL="0" indent="0">
              <a:buNone/>
            </a:pPr>
            <a:r>
              <a:rPr kumimoji="1" lang="ja-JP" altLang="en-US" dirty="0"/>
              <a:t>　・一時生活支援事業（国費</a:t>
            </a:r>
            <a:r>
              <a:rPr kumimoji="1" lang="en-US" altLang="ja-JP" dirty="0"/>
              <a:t>3</a:t>
            </a:r>
            <a:r>
              <a:rPr kumimoji="1" lang="ja-JP" altLang="en-US" dirty="0"/>
              <a:t>分の２）</a:t>
            </a:r>
            <a:endParaRPr kumimoji="1" lang="en-US" altLang="ja-JP" dirty="0"/>
          </a:p>
          <a:p>
            <a:pPr marL="0" indent="0">
              <a:buNone/>
            </a:pPr>
            <a:r>
              <a:rPr kumimoji="1" lang="ja-JP" altLang="en-US" dirty="0"/>
              <a:t>　・子どもの学習・生活支援事業（国費</a:t>
            </a:r>
            <a:r>
              <a:rPr kumimoji="1" lang="en-US" altLang="ja-JP" dirty="0"/>
              <a:t>2</a:t>
            </a:r>
            <a:r>
              <a:rPr kumimoji="1" lang="ja-JP" altLang="en-US" dirty="0"/>
              <a:t>分の１）</a:t>
            </a:r>
          </a:p>
        </p:txBody>
      </p:sp>
    </p:spTree>
    <p:extLst>
      <p:ext uri="{BB962C8B-B14F-4D97-AF65-F5344CB8AC3E}">
        <p14:creationId xmlns:p14="http://schemas.microsoft.com/office/powerpoint/2010/main" val="9477820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A0ADAC2D-A5EC-1D03-33DE-88CE6D524E3B}"/>
              </a:ext>
            </a:extLst>
          </p:cNvPr>
          <p:cNvSpPr>
            <a:spLocks noGrp="1"/>
          </p:cNvSpPr>
          <p:nvPr>
            <p:ph idx="1"/>
          </p:nvPr>
        </p:nvSpPr>
        <p:spPr>
          <a:xfrm>
            <a:off x="425669" y="331077"/>
            <a:ext cx="11156731" cy="6132786"/>
          </a:xfrm>
        </p:spPr>
        <p:txBody>
          <a:bodyPr>
            <a:normAutofit lnSpcReduction="10000"/>
          </a:bodyPr>
          <a:lstStyle/>
          <a:p>
            <a:pPr marL="0" indent="0">
              <a:buNone/>
            </a:pPr>
            <a:r>
              <a:rPr kumimoji="1" lang="en-US" altLang="ja-JP" sz="2400" dirty="0">
                <a:solidFill>
                  <a:srgbClr val="FF0000"/>
                </a:solidFill>
              </a:rPr>
              <a:t>Q</a:t>
            </a:r>
            <a:r>
              <a:rPr kumimoji="1" lang="ja-JP" altLang="en-US" sz="2400" dirty="0">
                <a:solidFill>
                  <a:srgbClr val="FF0000"/>
                </a:solidFill>
              </a:rPr>
              <a:t>　</a:t>
            </a:r>
            <a:r>
              <a:rPr kumimoji="1" lang="ja-JP" altLang="en-US" sz="2400" dirty="0"/>
              <a:t>ホームレス</a:t>
            </a:r>
            <a:r>
              <a:rPr lang="ja-JP" altLang="ja-JP" sz="2400" kern="100" dirty="0">
                <a:latin typeface="游明朝" panose="02020400000000000000" pitchFamily="18" charset="-128"/>
                <a:ea typeface="游明朝" panose="02020400000000000000" pitchFamily="18" charset="-128"/>
                <a:cs typeface="Times New Roman" panose="02020603050405020304" pitchFamily="18" charset="0"/>
              </a:rPr>
              <a:t>に関する次の記述のうち、</a:t>
            </a:r>
            <a:r>
              <a:rPr lang="ja-JP" altLang="en-US" sz="2400" kern="100" dirty="0">
                <a:latin typeface="游明朝" panose="02020400000000000000" pitchFamily="18" charset="-128"/>
                <a:ea typeface="游明朝" panose="02020400000000000000" pitchFamily="18" charset="-128"/>
                <a:cs typeface="Times New Roman" panose="02020603050405020304" pitchFamily="18" charset="0"/>
              </a:rPr>
              <a:t>間違っているものを全て</a:t>
            </a:r>
            <a:r>
              <a:rPr lang="ja-JP" altLang="ja-JP" sz="2400" kern="100" dirty="0">
                <a:latin typeface="游明朝" panose="02020400000000000000" pitchFamily="18" charset="-128"/>
                <a:ea typeface="游明朝" panose="02020400000000000000" pitchFamily="18" charset="-128"/>
                <a:cs typeface="Times New Roman" panose="02020603050405020304" pitchFamily="18" charset="0"/>
              </a:rPr>
              <a:t>選びなさい。</a:t>
            </a:r>
            <a:endParaRPr lang="en-US" altLang="ja-JP" sz="24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buNone/>
            </a:pPr>
            <a:endParaRPr lang="en-US" altLang="ja-JP" sz="24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buNone/>
            </a:pPr>
            <a:r>
              <a:rPr lang="ja-JP" altLang="en-US" sz="2400" kern="100" dirty="0">
                <a:latin typeface="游明朝" panose="02020400000000000000" pitchFamily="18" charset="-128"/>
                <a:ea typeface="游明朝" panose="02020400000000000000" pitchFamily="18" charset="-128"/>
                <a:cs typeface="Times New Roman" panose="02020603050405020304" pitchFamily="18" charset="0"/>
              </a:rPr>
              <a:t>①　ホームレスの定義は、都市公園、河川、道路、駅舎その他の施設を故なく起居の場所とし、</a:t>
            </a:r>
            <a:r>
              <a:rPr lang="en-US" altLang="ja-JP" sz="24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a:t>
            </a:r>
            <a:r>
              <a:rPr lang="ja-JP" altLang="en-US" sz="24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働かず収入のない者</a:t>
            </a:r>
            <a:r>
              <a:rPr lang="ja-JP" altLang="en-US" sz="2400" kern="100" dirty="0">
                <a:latin typeface="游明朝" panose="02020400000000000000" pitchFamily="18" charset="-128"/>
                <a:ea typeface="游明朝" panose="02020400000000000000" pitchFamily="18" charset="-128"/>
                <a:cs typeface="Times New Roman" panose="02020603050405020304" pitchFamily="18" charset="0"/>
              </a:rPr>
              <a:t>をいう。</a:t>
            </a:r>
            <a:endParaRPr lang="en-US" altLang="ja-JP" sz="24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buNone/>
            </a:pPr>
            <a:r>
              <a:rPr lang="ja-JP" altLang="en-US" sz="24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en-US" sz="24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⇒〇日常生活を営んでいる者</a:t>
            </a:r>
            <a:endParaRPr lang="en-US" altLang="ja-JP" sz="24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buNone/>
            </a:pPr>
            <a:r>
              <a:rPr lang="ja-JP" altLang="en-US" sz="2400" kern="100" dirty="0">
                <a:latin typeface="游明朝" panose="02020400000000000000" pitchFamily="18" charset="-128"/>
                <a:ea typeface="游明朝" panose="02020400000000000000" pitchFamily="18" charset="-128"/>
                <a:cs typeface="Times New Roman" panose="02020603050405020304" pitchFamily="18" charset="0"/>
              </a:rPr>
              <a:t>②</a:t>
            </a:r>
            <a:r>
              <a:rPr lang="en-US" altLang="ja-JP" sz="24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a:t>
            </a:r>
            <a:r>
              <a:rPr lang="ja-JP" altLang="en-US" sz="24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厚生労働大臣</a:t>
            </a:r>
            <a:r>
              <a:rPr lang="ja-JP" altLang="en-US" sz="2400" kern="100" dirty="0">
                <a:latin typeface="游明朝" panose="02020400000000000000" pitchFamily="18" charset="-128"/>
                <a:ea typeface="游明朝" panose="02020400000000000000" pitchFamily="18" charset="-128"/>
                <a:cs typeface="Times New Roman" panose="02020603050405020304" pitchFamily="18" charset="0"/>
              </a:rPr>
              <a:t>は、ホームレスの自立の支援等に関する基本方針を策定しなければならない。</a:t>
            </a:r>
            <a:r>
              <a:rPr lang="ja-JP" altLang="en-US" sz="24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➡〇厚生労働大臣及び国土交通大臣は、</a:t>
            </a:r>
            <a:endParaRPr lang="en-US" altLang="ja-JP" sz="24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buNone/>
            </a:pPr>
            <a:endParaRPr lang="en-US" altLang="ja-JP" sz="24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buNone/>
            </a:pPr>
            <a:r>
              <a:rPr lang="ja-JP" altLang="en-US" sz="2400" kern="100" dirty="0">
                <a:latin typeface="游明朝" panose="02020400000000000000" pitchFamily="18" charset="-128"/>
                <a:ea typeface="游明朝" panose="02020400000000000000" pitchFamily="18" charset="-128"/>
                <a:cs typeface="Times New Roman" panose="02020603050405020304" pitchFamily="18" charset="0"/>
              </a:rPr>
              <a:t>③</a:t>
            </a:r>
            <a:r>
              <a:rPr lang="en-US" altLang="ja-JP" sz="24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a:t>
            </a:r>
            <a:r>
              <a:rPr lang="ja-JP" altLang="en-US" sz="24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都道府県</a:t>
            </a:r>
            <a:r>
              <a:rPr lang="ja-JP" altLang="en-US" sz="2400" kern="100" dirty="0">
                <a:latin typeface="游明朝" panose="02020400000000000000" pitchFamily="18" charset="-128"/>
                <a:ea typeface="游明朝" panose="02020400000000000000" pitchFamily="18" charset="-128"/>
                <a:cs typeface="Times New Roman" panose="02020603050405020304" pitchFamily="18" charset="0"/>
              </a:rPr>
              <a:t>は、ホームレスの実態に関する全国調査を行わなければならない。</a:t>
            </a:r>
            <a:endParaRPr lang="en-US" altLang="ja-JP" sz="24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buNone/>
            </a:pPr>
            <a:r>
              <a:rPr lang="ja-JP" altLang="en-US" sz="24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en-US" sz="24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⇒〇国は、</a:t>
            </a:r>
            <a:endParaRPr lang="en-US" altLang="ja-JP" sz="24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buNone/>
            </a:pPr>
            <a:r>
              <a:rPr lang="ja-JP" altLang="en-US" sz="2400" kern="100" dirty="0">
                <a:latin typeface="游明朝" panose="02020400000000000000" pitchFamily="18" charset="-128"/>
                <a:ea typeface="游明朝" panose="02020400000000000000" pitchFamily="18" charset="-128"/>
                <a:cs typeface="Times New Roman" panose="02020603050405020304" pitchFamily="18" charset="0"/>
              </a:rPr>
              <a:t>④令和</a:t>
            </a:r>
            <a:r>
              <a:rPr lang="en-US" altLang="ja-JP" sz="2400" kern="100" dirty="0">
                <a:latin typeface="游明朝" panose="02020400000000000000" pitchFamily="18" charset="-128"/>
                <a:ea typeface="游明朝" panose="02020400000000000000" pitchFamily="18" charset="-128"/>
                <a:cs typeface="Times New Roman" panose="02020603050405020304" pitchFamily="18" charset="0"/>
              </a:rPr>
              <a:t>4</a:t>
            </a:r>
            <a:r>
              <a:rPr lang="ja-JP" altLang="en-US" sz="2400" kern="100" dirty="0">
                <a:latin typeface="游明朝" panose="02020400000000000000" pitchFamily="18" charset="-128"/>
                <a:ea typeface="游明朝" panose="02020400000000000000" pitchFamily="18" charset="-128"/>
                <a:cs typeface="Times New Roman" panose="02020603050405020304" pitchFamily="18" charset="0"/>
              </a:rPr>
              <a:t>年のホームレスに関する実態調査によれば、ホームレスの起居場所で最　</a:t>
            </a:r>
            <a:endParaRPr lang="en-US" altLang="ja-JP" sz="24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buNone/>
            </a:pPr>
            <a:r>
              <a:rPr lang="ja-JP" altLang="en-US" sz="2400" kern="100" dirty="0">
                <a:latin typeface="游明朝" panose="02020400000000000000" pitchFamily="18" charset="-128"/>
                <a:ea typeface="游明朝" panose="02020400000000000000" pitchFamily="18" charset="-128"/>
                <a:cs typeface="Times New Roman" panose="02020603050405020304" pitchFamily="18" charset="0"/>
              </a:rPr>
              <a:t>　も多いのは</a:t>
            </a:r>
            <a:r>
              <a:rPr lang="en-US" altLang="ja-JP" sz="24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a:t>
            </a:r>
            <a:r>
              <a:rPr lang="ja-JP" altLang="en-US" sz="24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駅舎</a:t>
            </a:r>
            <a:r>
              <a:rPr lang="ja-JP" altLang="en-US" sz="2400" kern="100" dirty="0">
                <a:latin typeface="游明朝" panose="02020400000000000000" pitchFamily="18" charset="-128"/>
                <a:ea typeface="游明朝" panose="02020400000000000000" pitchFamily="18" charset="-128"/>
                <a:cs typeface="Times New Roman" panose="02020603050405020304" pitchFamily="18" charset="0"/>
              </a:rPr>
              <a:t>である。</a:t>
            </a:r>
            <a:endParaRPr lang="en-US" altLang="ja-JP" sz="24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buNone/>
            </a:pPr>
            <a:r>
              <a:rPr lang="ja-JP" altLang="en-US" sz="24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en-US" sz="24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⇒〇　都市公園２５％、　　</a:t>
            </a:r>
            <a:r>
              <a:rPr lang="ja-JP" altLang="en-US" sz="24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河川２４％、道路２１％、駅舎６％、その他</a:t>
            </a:r>
            <a:endParaRPr lang="en-US" altLang="ja-JP" sz="24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buNone/>
            </a:pPr>
            <a:r>
              <a:rPr lang="ja-JP" altLang="en-US" sz="2400" kern="100" dirty="0">
                <a:latin typeface="游明朝" panose="02020400000000000000" pitchFamily="18" charset="-128"/>
                <a:ea typeface="游明朝" panose="02020400000000000000" pitchFamily="18" charset="-128"/>
                <a:cs typeface="Times New Roman" panose="02020603050405020304" pitchFamily="18" charset="0"/>
              </a:rPr>
              <a:t>⑤令和</a:t>
            </a:r>
            <a:r>
              <a:rPr lang="en-US" altLang="ja-JP" sz="2400" kern="100" dirty="0">
                <a:latin typeface="游明朝" panose="02020400000000000000" pitchFamily="18" charset="-128"/>
                <a:ea typeface="游明朝" panose="02020400000000000000" pitchFamily="18" charset="-128"/>
                <a:cs typeface="Times New Roman" panose="02020603050405020304" pitchFamily="18" charset="0"/>
              </a:rPr>
              <a:t>3</a:t>
            </a:r>
            <a:r>
              <a:rPr lang="ja-JP" altLang="en-US" sz="2400" kern="100" dirty="0">
                <a:latin typeface="游明朝" panose="02020400000000000000" pitchFamily="18" charset="-128"/>
                <a:ea typeface="游明朝" panose="02020400000000000000" pitchFamily="18" charset="-128"/>
                <a:cs typeface="Times New Roman" panose="02020603050405020304" pitchFamily="18" charset="0"/>
              </a:rPr>
              <a:t>年のホームレスに関する実態調査によれば、ホームレスの</a:t>
            </a:r>
            <a:r>
              <a:rPr lang="en-US" altLang="ja-JP" sz="2400" kern="100" dirty="0">
                <a:latin typeface="游明朝" panose="02020400000000000000" pitchFamily="18" charset="-128"/>
                <a:ea typeface="游明朝" panose="02020400000000000000" pitchFamily="18" charset="-128"/>
                <a:cs typeface="Times New Roman" panose="02020603050405020304" pitchFamily="18" charset="0"/>
              </a:rPr>
              <a:t>×</a:t>
            </a:r>
            <a:r>
              <a:rPr lang="en-US" altLang="ja-JP" sz="24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9</a:t>
            </a:r>
            <a:r>
              <a:rPr lang="ja-JP" altLang="en-US" sz="24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割は収入が</a:t>
            </a:r>
            <a:endParaRPr lang="en-US" altLang="ja-JP" sz="24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buNone/>
            </a:pPr>
            <a:r>
              <a:rPr lang="ja-JP" altLang="en-US" sz="24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　全くない。</a:t>
            </a:r>
            <a:r>
              <a:rPr lang="ja-JP" altLang="en-US" sz="24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➡４９％が収入あり</a:t>
            </a:r>
            <a:r>
              <a:rPr lang="ja-JP" altLang="en-US" sz="24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a:t>
            </a:r>
            <a:endParaRPr lang="en-US" altLang="ja-JP" sz="24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buNone/>
            </a:pPr>
            <a:endParaRPr lang="en-US" altLang="ja-JP" sz="24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buNone/>
            </a:pPr>
            <a:endParaRPr kumimoji="1" lang="ja-JP" altLang="en-US" dirty="0"/>
          </a:p>
        </p:txBody>
      </p:sp>
    </p:spTree>
    <p:extLst>
      <p:ext uri="{BB962C8B-B14F-4D97-AF65-F5344CB8AC3E}">
        <p14:creationId xmlns:p14="http://schemas.microsoft.com/office/powerpoint/2010/main" val="2138786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2368359A-2AD5-7374-A1CA-1E03E067DC8F}"/>
              </a:ext>
            </a:extLst>
          </p:cNvPr>
          <p:cNvSpPr>
            <a:spLocks noGrp="1"/>
          </p:cNvSpPr>
          <p:nvPr>
            <p:ph idx="1"/>
          </p:nvPr>
        </p:nvSpPr>
        <p:spPr>
          <a:xfrm>
            <a:off x="346841" y="268015"/>
            <a:ext cx="11235559" cy="5858150"/>
          </a:xfrm>
        </p:spPr>
        <p:txBody>
          <a:bodyPr>
            <a:normAutofit fontScale="70000" lnSpcReduction="20000"/>
          </a:bodyPr>
          <a:lstStyle/>
          <a:p>
            <a:pPr marL="0" indent="0">
              <a:buNone/>
            </a:pPr>
            <a:r>
              <a:rPr kumimoji="1" lang="ja-JP" altLang="en-US" dirty="0">
                <a:solidFill>
                  <a:srgbClr val="FF0000"/>
                </a:solidFill>
              </a:rPr>
              <a:t>１－６３</a:t>
            </a:r>
            <a:r>
              <a:rPr kumimoji="1" lang="ja-JP" altLang="en-US" dirty="0"/>
              <a:t>　日本の低所得者対策の歴史的展開に関する次の記述のうち、正しいものを</a:t>
            </a:r>
            <a:r>
              <a:rPr kumimoji="1" lang="en-US" altLang="ja-JP" dirty="0"/>
              <a:t>1</a:t>
            </a:r>
            <a:r>
              <a:rPr kumimoji="1" lang="ja-JP" altLang="en-US" dirty="0"/>
              <a:t>つ選びなさい。</a:t>
            </a:r>
            <a:endParaRPr kumimoji="1" lang="en-US" altLang="ja-JP" dirty="0"/>
          </a:p>
          <a:p>
            <a:pPr marL="0" indent="0">
              <a:buNone/>
            </a:pPr>
            <a:r>
              <a:rPr lang="ja-JP" altLang="en-US" dirty="0"/>
              <a:t>①　</a:t>
            </a:r>
            <a:r>
              <a:rPr lang="en-US" altLang="ja-JP" dirty="0"/>
              <a:t>1874</a:t>
            </a:r>
            <a:r>
              <a:rPr lang="ja-JP" altLang="en-US" dirty="0"/>
              <a:t>（</a:t>
            </a:r>
            <a:r>
              <a:rPr lang="en-US" altLang="ja-JP" dirty="0"/>
              <a:t>M7</a:t>
            </a:r>
            <a:r>
              <a:rPr lang="ja-JP" altLang="en-US" dirty="0"/>
              <a:t>）年施行の恤救規則における無告の窮民とは、障害者、</a:t>
            </a:r>
            <a:r>
              <a:rPr lang="en-US" altLang="ja-JP" dirty="0">
                <a:solidFill>
                  <a:srgbClr val="FF0000"/>
                </a:solidFill>
              </a:rPr>
              <a:t>65</a:t>
            </a:r>
            <a:r>
              <a:rPr lang="ja-JP" altLang="en-US" dirty="0"/>
              <a:t>歳以上の　</a:t>
            </a:r>
            <a:endParaRPr lang="en-US" altLang="ja-JP" dirty="0"/>
          </a:p>
          <a:p>
            <a:pPr marL="0" indent="0">
              <a:buNone/>
            </a:pPr>
            <a:r>
              <a:rPr lang="ja-JP" altLang="en-US" dirty="0"/>
              <a:t>　　　高齢者、単身の疾病者、単身の</a:t>
            </a:r>
            <a:r>
              <a:rPr lang="en-US" altLang="ja-JP" dirty="0"/>
              <a:t>13</a:t>
            </a:r>
            <a:r>
              <a:rPr lang="ja-JP" altLang="en-US" dirty="0"/>
              <a:t>歳以下の年少者である。</a:t>
            </a:r>
            <a:endParaRPr lang="en-US" altLang="ja-JP" dirty="0"/>
          </a:p>
          <a:p>
            <a:pPr marL="0" indent="0">
              <a:buNone/>
            </a:pPr>
            <a:r>
              <a:rPr lang="ja-JP" altLang="en-US" dirty="0">
                <a:solidFill>
                  <a:srgbClr val="FF0000"/>
                </a:solidFill>
              </a:rPr>
              <a:t>　　　➡〇</a:t>
            </a:r>
            <a:r>
              <a:rPr lang="en-US" altLang="ja-JP" dirty="0">
                <a:solidFill>
                  <a:srgbClr val="FF0000"/>
                </a:solidFill>
              </a:rPr>
              <a:t>70</a:t>
            </a:r>
            <a:r>
              <a:rPr lang="ja-JP" altLang="en-US" dirty="0">
                <a:solidFill>
                  <a:srgbClr val="FF0000"/>
                </a:solidFill>
              </a:rPr>
              <a:t>歳以上で働けない者</a:t>
            </a:r>
            <a:endParaRPr lang="en-US" altLang="ja-JP" dirty="0">
              <a:solidFill>
                <a:srgbClr val="FF0000"/>
              </a:solidFill>
            </a:endParaRPr>
          </a:p>
          <a:p>
            <a:pPr marL="0" indent="0">
              <a:buNone/>
            </a:pPr>
            <a:r>
              <a:rPr kumimoji="1" lang="ja-JP" altLang="en-US" dirty="0"/>
              <a:t>②　</a:t>
            </a:r>
            <a:r>
              <a:rPr kumimoji="1" lang="en-US" altLang="ja-JP" dirty="0"/>
              <a:t>1929</a:t>
            </a:r>
            <a:r>
              <a:rPr kumimoji="1" lang="ja-JP" altLang="en-US" dirty="0"/>
              <a:t>（</a:t>
            </a:r>
            <a:r>
              <a:rPr kumimoji="1" lang="en-US" altLang="ja-JP" dirty="0"/>
              <a:t>S4</a:t>
            </a:r>
            <a:r>
              <a:rPr kumimoji="1" lang="ja-JP" altLang="en-US" dirty="0"/>
              <a:t>）年制定の救護法による扶助の種類は、生活・医療・生業の</a:t>
            </a:r>
            <a:r>
              <a:rPr kumimoji="1" lang="en-US" altLang="ja-JP" b="1" dirty="0">
                <a:solidFill>
                  <a:srgbClr val="FF0000"/>
                </a:solidFill>
              </a:rPr>
              <a:t>3</a:t>
            </a:r>
            <a:r>
              <a:rPr kumimoji="1" lang="ja-JP" altLang="en-US" b="1" dirty="0">
                <a:solidFill>
                  <a:srgbClr val="FF0000"/>
                </a:solidFill>
              </a:rPr>
              <a:t>種</a:t>
            </a:r>
            <a:endParaRPr kumimoji="1" lang="en-US" altLang="ja-JP" b="1" dirty="0">
              <a:solidFill>
                <a:srgbClr val="FF0000"/>
              </a:solidFill>
            </a:endParaRPr>
          </a:p>
          <a:p>
            <a:pPr marL="0" indent="0">
              <a:buNone/>
            </a:pPr>
            <a:r>
              <a:rPr kumimoji="1" lang="ja-JP" altLang="en-US" dirty="0"/>
              <a:t>　　　であった。</a:t>
            </a:r>
            <a:r>
              <a:rPr kumimoji="1" lang="ja-JP" altLang="en-US" dirty="0">
                <a:solidFill>
                  <a:srgbClr val="FF0000"/>
                </a:solidFill>
              </a:rPr>
              <a:t>➡助産扶助を加えて４つ！！</a:t>
            </a:r>
            <a:endParaRPr kumimoji="1" lang="en-US" altLang="ja-JP" dirty="0">
              <a:solidFill>
                <a:srgbClr val="FF0000"/>
              </a:solidFill>
            </a:endParaRPr>
          </a:p>
          <a:p>
            <a:pPr marL="0" indent="0">
              <a:buNone/>
            </a:pPr>
            <a:r>
              <a:rPr lang="ja-JP" altLang="en-US" dirty="0"/>
              <a:t>③１９４６（</a:t>
            </a:r>
            <a:r>
              <a:rPr lang="en-US" altLang="ja-JP" dirty="0"/>
              <a:t>S</a:t>
            </a:r>
            <a:r>
              <a:rPr lang="ja-JP" altLang="en-US" dirty="0"/>
              <a:t>２１）年の社会救済に関する覚書（</a:t>
            </a:r>
            <a:r>
              <a:rPr lang="en-US" altLang="ja-JP" dirty="0"/>
              <a:t>SCAPIN775</a:t>
            </a:r>
            <a:r>
              <a:rPr lang="ja-JP" altLang="en-US" dirty="0"/>
              <a:t>）には、無差別平等、</a:t>
            </a:r>
            <a:endParaRPr lang="en-US" altLang="ja-JP" dirty="0"/>
          </a:p>
          <a:p>
            <a:pPr marL="0" indent="0">
              <a:buNone/>
            </a:pPr>
            <a:r>
              <a:rPr lang="ja-JP" altLang="en-US" dirty="0"/>
              <a:t>　　公私分離、最低生活保障の原則が盛り込まれていた。</a:t>
            </a:r>
            <a:endParaRPr lang="en-US" altLang="ja-JP" dirty="0"/>
          </a:p>
          <a:p>
            <a:pPr marL="0" indent="0">
              <a:buNone/>
            </a:pPr>
            <a:r>
              <a:rPr lang="ja-JP" altLang="en-US" dirty="0"/>
              <a:t>　　　</a:t>
            </a:r>
            <a:r>
              <a:rPr lang="ja-JP" altLang="en-US" b="1" dirty="0">
                <a:solidFill>
                  <a:srgbClr val="FF0000"/>
                </a:solidFill>
              </a:rPr>
              <a:t>⇒〇国家責任、必要な救済費用に制限を加えない、の２つも。</a:t>
            </a:r>
            <a:endParaRPr lang="en-US" altLang="ja-JP" b="1" dirty="0">
              <a:solidFill>
                <a:srgbClr val="FF0000"/>
              </a:solidFill>
            </a:endParaRPr>
          </a:p>
          <a:p>
            <a:pPr marL="0" indent="0">
              <a:buNone/>
            </a:pPr>
            <a:endParaRPr lang="en-US" altLang="ja-JP" b="1" dirty="0">
              <a:solidFill>
                <a:srgbClr val="FF0000"/>
              </a:solidFill>
            </a:endParaRPr>
          </a:p>
          <a:p>
            <a:pPr marL="0" indent="0">
              <a:buNone/>
            </a:pPr>
            <a:r>
              <a:rPr kumimoji="1" lang="ja-JP" altLang="en-US" dirty="0"/>
              <a:t>④１９４６（</a:t>
            </a:r>
            <a:r>
              <a:rPr kumimoji="1" lang="en-US" altLang="ja-JP" dirty="0"/>
              <a:t>S</a:t>
            </a:r>
            <a:r>
              <a:rPr kumimoji="1" lang="ja-JP" altLang="en-US" dirty="0"/>
              <a:t>２１）年の旧生活保護法には、保護請求権や不服申し立てに関す</a:t>
            </a:r>
            <a:endParaRPr kumimoji="1" lang="en-US" altLang="ja-JP" dirty="0"/>
          </a:p>
          <a:p>
            <a:pPr marL="0" indent="0">
              <a:buNone/>
            </a:pPr>
            <a:r>
              <a:rPr lang="ja-JP" altLang="en-US" dirty="0"/>
              <a:t>　　</a:t>
            </a:r>
            <a:r>
              <a:rPr kumimoji="1" lang="ja-JP" altLang="en-US" dirty="0"/>
              <a:t>る規定がされていなかった。</a:t>
            </a:r>
            <a:endParaRPr kumimoji="1" lang="en-US" altLang="ja-JP" dirty="0"/>
          </a:p>
          <a:p>
            <a:pPr marL="0" indent="0">
              <a:buNone/>
            </a:pPr>
            <a:endParaRPr kumimoji="1" lang="en-US" altLang="ja-JP" dirty="0"/>
          </a:p>
          <a:p>
            <a:pPr marL="0" indent="0">
              <a:buNone/>
            </a:pPr>
            <a:r>
              <a:rPr lang="ja-JP" altLang="en-US" dirty="0"/>
              <a:t>⑤福祉事務所は、現行生活保護法（１９５０（</a:t>
            </a:r>
            <a:r>
              <a:rPr lang="en-US" altLang="ja-JP" dirty="0"/>
              <a:t>S25</a:t>
            </a:r>
            <a:r>
              <a:rPr lang="ja-JP" altLang="en-US" dirty="0"/>
              <a:t>）年）</a:t>
            </a:r>
            <a:r>
              <a:rPr lang="ja-JP" altLang="en-US" b="1" dirty="0">
                <a:solidFill>
                  <a:srgbClr val="FF0000"/>
                </a:solidFill>
              </a:rPr>
              <a:t>以前</a:t>
            </a:r>
            <a:r>
              <a:rPr lang="ja-JP" altLang="en-US" dirty="0"/>
              <a:t>に誕生した。</a:t>
            </a:r>
            <a:endParaRPr lang="en-US" altLang="ja-JP" dirty="0"/>
          </a:p>
          <a:p>
            <a:pPr marL="0" indent="0">
              <a:buNone/>
            </a:pPr>
            <a:r>
              <a:rPr kumimoji="1" lang="ja-JP" altLang="en-US" dirty="0"/>
              <a:t>　　福祉事務所は社会福祉事業法（１９５１（</a:t>
            </a:r>
            <a:r>
              <a:rPr kumimoji="1" lang="en-US" altLang="ja-JP" dirty="0"/>
              <a:t>S26</a:t>
            </a:r>
            <a:r>
              <a:rPr kumimoji="1" lang="ja-JP" altLang="en-US" dirty="0"/>
              <a:t>））で誕生。　　　　　　　　　　　　　　　　　　　　　　</a:t>
            </a:r>
            <a:endParaRPr kumimoji="1" lang="en-US" altLang="ja-JP" dirty="0"/>
          </a:p>
          <a:p>
            <a:pPr marL="0" indent="0">
              <a:buNone/>
            </a:pPr>
            <a:r>
              <a:rPr lang="ja-JP" altLang="en-US" dirty="0"/>
              <a:t>　　　　　　　　　　　　　　　　　　　　　　　　　　　　　　　　　　　　　　</a:t>
            </a:r>
            <a:r>
              <a:rPr lang="ja-JP" altLang="en-US" b="1" dirty="0">
                <a:solidFill>
                  <a:srgbClr val="FF0000"/>
                </a:solidFill>
              </a:rPr>
              <a:t>　</a:t>
            </a:r>
            <a:r>
              <a:rPr kumimoji="1" lang="ja-JP" altLang="en-US" b="1" dirty="0">
                <a:solidFill>
                  <a:srgbClr val="FF0000"/>
                </a:solidFill>
              </a:rPr>
              <a:t>⇒〇以後</a:t>
            </a:r>
          </a:p>
        </p:txBody>
      </p:sp>
      <p:sp>
        <p:nvSpPr>
          <p:cNvPr id="2" name="楕円 1">
            <a:extLst>
              <a:ext uri="{FF2B5EF4-FFF2-40B4-BE49-F238E27FC236}">
                <a16:creationId xmlns:a16="http://schemas.microsoft.com/office/drawing/2014/main" id="{5C503128-63B5-9525-CEA1-988E4FFE03F4}"/>
              </a:ext>
            </a:extLst>
          </p:cNvPr>
          <p:cNvSpPr/>
          <p:nvPr/>
        </p:nvSpPr>
        <p:spPr>
          <a:xfrm>
            <a:off x="245165" y="3764647"/>
            <a:ext cx="728870" cy="609600"/>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21066418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36B985B-A2AC-6D2A-7DE6-5596F8E72DE9}"/>
              </a:ext>
            </a:extLst>
          </p:cNvPr>
          <p:cNvSpPr>
            <a:spLocks noGrp="1"/>
          </p:cNvSpPr>
          <p:nvPr>
            <p:ph type="title"/>
          </p:nvPr>
        </p:nvSpPr>
        <p:spPr>
          <a:xfrm>
            <a:off x="609600" y="274638"/>
            <a:ext cx="10972800" cy="639762"/>
          </a:xfrm>
        </p:spPr>
        <p:txBody>
          <a:bodyPr>
            <a:normAutofit fontScale="90000"/>
          </a:bodyPr>
          <a:lstStyle/>
          <a:p>
            <a:r>
              <a:rPr kumimoji="1" lang="ja-JP" altLang="en-US" dirty="0"/>
              <a:t>行政不服申し立て（審査請求前置主義）</a:t>
            </a:r>
          </a:p>
        </p:txBody>
      </p:sp>
      <p:sp>
        <p:nvSpPr>
          <p:cNvPr id="3" name="コンテンツ プレースホルダー 2">
            <a:extLst>
              <a:ext uri="{FF2B5EF4-FFF2-40B4-BE49-F238E27FC236}">
                <a16:creationId xmlns:a16="http://schemas.microsoft.com/office/drawing/2014/main" id="{CE819E9F-0E86-709B-660A-965A7AC3C439}"/>
              </a:ext>
            </a:extLst>
          </p:cNvPr>
          <p:cNvSpPr>
            <a:spLocks noGrp="1"/>
          </p:cNvSpPr>
          <p:nvPr>
            <p:ph idx="1"/>
          </p:nvPr>
        </p:nvSpPr>
        <p:spPr>
          <a:xfrm>
            <a:off x="609600" y="1087821"/>
            <a:ext cx="10972800" cy="5495541"/>
          </a:xfrm>
        </p:spPr>
        <p:txBody>
          <a:bodyPr>
            <a:normAutofit fontScale="92500" lnSpcReduction="20000"/>
          </a:bodyPr>
          <a:lstStyle/>
          <a:p>
            <a:pPr marL="0" indent="0">
              <a:buNone/>
            </a:pPr>
            <a:r>
              <a:rPr kumimoji="1" lang="en-US" altLang="ja-JP" dirty="0"/>
              <a:t>Q</a:t>
            </a:r>
            <a:r>
              <a:rPr kumimoji="1" lang="ja-JP" altLang="en-US" dirty="0"/>
              <a:t>　生活保護における審査請求（不服申し立て）に関する次の記述のうち、正しいものを</a:t>
            </a:r>
            <a:r>
              <a:rPr kumimoji="1" lang="en-US" altLang="ja-JP" dirty="0"/>
              <a:t>1</a:t>
            </a:r>
            <a:r>
              <a:rPr kumimoji="1" lang="ja-JP" altLang="en-US" dirty="0"/>
              <a:t>つ選びなさい。</a:t>
            </a:r>
            <a:endParaRPr kumimoji="1" lang="en-US" altLang="ja-JP" dirty="0"/>
          </a:p>
          <a:p>
            <a:pPr marL="0" indent="0">
              <a:buNone/>
            </a:pPr>
            <a:r>
              <a:rPr lang="ja-JP" altLang="en-US" dirty="0"/>
              <a:t>①審査請求は、処分のあったことを知った日</a:t>
            </a:r>
            <a:r>
              <a:rPr lang="ja-JP" altLang="en-US" dirty="0">
                <a:solidFill>
                  <a:srgbClr val="FF0000"/>
                </a:solidFill>
              </a:rPr>
              <a:t>を含めて</a:t>
            </a:r>
            <a:r>
              <a:rPr lang="en-US" altLang="ja-JP" dirty="0"/>
              <a:t>3</a:t>
            </a:r>
            <a:r>
              <a:rPr lang="ja-JP" altLang="en-US" dirty="0"/>
              <a:t>か月以内にしなければならない。　　　　　　　　　　　</a:t>
            </a:r>
            <a:r>
              <a:rPr lang="ja-JP" altLang="en-US" b="1" dirty="0">
                <a:solidFill>
                  <a:srgbClr val="FF0000"/>
                </a:solidFill>
              </a:rPr>
              <a:t>⇒〇知った日の翌日から</a:t>
            </a:r>
            <a:endParaRPr lang="en-US" altLang="ja-JP" b="1" dirty="0">
              <a:solidFill>
                <a:srgbClr val="FF0000"/>
              </a:solidFill>
            </a:endParaRPr>
          </a:p>
          <a:p>
            <a:pPr marL="0" indent="0">
              <a:buNone/>
            </a:pPr>
            <a:r>
              <a:rPr kumimoji="1" lang="ja-JP" altLang="en-US" dirty="0"/>
              <a:t>②生活保護の場合、審査請求の裁決を</a:t>
            </a:r>
            <a:r>
              <a:rPr kumimoji="1" lang="ja-JP" altLang="en-US" b="1" dirty="0">
                <a:solidFill>
                  <a:srgbClr val="FF0000"/>
                </a:solidFill>
              </a:rPr>
              <a:t>経ることなく</a:t>
            </a:r>
            <a:r>
              <a:rPr kumimoji="1" lang="ja-JP" altLang="en-US" dirty="0"/>
              <a:t>処分取消の行政訴訟を起こすことができる。　　　</a:t>
            </a:r>
            <a:r>
              <a:rPr kumimoji="1" lang="ja-JP" altLang="en-US" b="1" dirty="0">
                <a:solidFill>
                  <a:srgbClr val="FF0000"/>
                </a:solidFill>
              </a:rPr>
              <a:t>⇒〇採決を経た後　生保法</a:t>
            </a:r>
            <a:r>
              <a:rPr kumimoji="1" lang="en-US" altLang="ja-JP" b="1" dirty="0">
                <a:solidFill>
                  <a:srgbClr val="FF0000"/>
                </a:solidFill>
              </a:rPr>
              <a:t>69</a:t>
            </a:r>
            <a:r>
              <a:rPr kumimoji="1" lang="ja-JP" altLang="en-US" b="1" dirty="0">
                <a:solidFill>
                  <a:srgbClr val="FF0000"/>
                </a:solidFill>
              </a:rPr>
              <a:t>条</a:t>
            </a:r>
            <a:endParaRPr kumimoji="1" lang="en-US" altLang="ja-JP" b="1" dirty="0">
              <a:solidFill>
                <a:srgbClr val="FF0000"/>
              </a:solidFill>
            </a:endParaRPr>
          </a:p>
          <a:p>
            <a:pPr marL="0" indent="0">
              <a:buNone/>
            </a:pPr>
            <a:r>
              <a:rPr lang="ja-JP" altLang="en-US" dirty="0"/>
              <a:t>③審査長は審査請求のあった日から</a:t>
            </a:r>
            <a:r>
              <a:rPr lang="en-US" altLang="ja-JP" dirty="0"/>
              <a:t>70</a:t>
            </a:r>
            <a:r>
              <a:rPr lang="ja-JP" altLang="en-US" dirty="0"/>
              <a:t>日以内に採決を行わなければならない。</a:t>
            </a:r>
            <a:endParaRPr lang="en-US" altLang="ja-JP" dirty="0"/>
          </a:p>
          <a:p>
            <a:pPr marL="0" indent="0">
              <a:buNone/>
            </a:pPr>
            <a:r>
              <a:rPr lang="ja-JP" altLang="en-US" dirty="0"/>
              <a:t>④審査請求は、福祉事務所が受け取り、</a:t>
            </a:r>
            <a:r>
              <a:rPr lang="ja-JP" altLang="en-US" b="1" dirty="0">
                <a:solidFill>
                  <a:srgbClr val="FF0000"/>
                </a:solidFill>
              </a:rPr>
              <a:t>厚生労働省に</a:t>
            </a:r>
            <a:r>
              <a:rPr lang="ja-JP" altLang="en-US" dirty="0"/>
              <a:t>送付する。</a:t>
            </a:r>
            <a:endParaRPr lang="en-US" altLang="ja-JP" dirty="0"/>
          </a:p>
          <a:p>
            <a:pPr marL="0" indent="0">
              <a:buNone/>
            </a:pPr>
            <a:r>
              <a:rPr lang="ja-JP" altLang="en-US" dirty="0"/>
              <a:t>　　　　　　　　　　　　　　　　　　　　　　　　　</a:t>
            </a:r>
            <a:r>
              <a:rPr lang="ja-JP" altLang="en-US" b="1" dirty="0">
                <a:solidFill>
                  <a:srgbClr val="FF0000"/>
                </a:solidFill>
              </a:rPr>
              <a:t>⇒〇都道府県知事に</a:t>
            </a:r>
            <a:endParaRPr lang="en-US" altLang="ja-JP" b="1" dirty="0">
              <a:solidFill>
                <a:srgbClr val="FF0000"/>
              </a:solidFill>
            </a:endParaRPr>
          </a:p>
          <a:p>
            <a:pPr marL="0" indent="0">
              <a:buNone/>
            </a:pPr>
            <a:r>
              <a:rPr lang="ja-JP" altLang="en-US" dirty="0"/>
              <a:t>⑤</a:t>
            </a:r>
            <a:r>
              <a:rPr kumimoji="1" lang="ja-JP" altLang="en-US" dirty="0"/>
              <a:t>裁決に不服のある者は、採決があったことを知った日の翌日から</a:t>
            </a:r>
            <a:r>
              <a:rPr kumimoji="1" lang="en-US" altLang="ja-JP" b="1" dirty="0">
                <a:solidFill>
                  <a:srgbClr val="FF0000"/>
                </a:solidFill>
              </a:rPr>
              <a:t>15</a:t>
            </a:r>
            <a:r>
              <a:rPr kumimoji="1" lang="ja-JP" altLang="en-US" b="1" dirty="0">
                <a:solidFill>
                  <a:srgbClr val="FF0000"/>
                </a:solidFill>
              </a:rPr>
              <a:t>日以内に</a:t>
            </a:r>
            <a:r>
              <a:rPr kumimoji="1" lang="ja-JP" altLang="en-US" dirty="0"/>
              <a:t>再審査請求を行うことができる。</a:t>
            </a:r>
            <a:endParaRPr kumimoji="1" lang="en-US" altLang="ja-JP" dirty="0"/>
          </a:p>
          <a:p>
            <a:pPr marL="0" indent="0">
              <a:buNone/>
            </a:pPr>
            <a:r>
              <a:rPr lang="ja-JP" altLang="en-US" dirty="0">
                <a:solidFill>
                  <a:srgbClr val="FF0000"/>
                </a:solidFill>
              </a:rPr>
              <a:t>⇒〇</a:t>
            </a:r>
            <a:r>
              <a:rPr lang="en-US" altLang="ja-JP" dirty="0">
                <a:solidFill>
                  <a:srgbClr val="FF0000"/>
                </a:solidFill>
              </a:rPr>
              <a:t>1</a:t>
            </a:r>
            <a:r>
              <a:rPr lang="ja-JP" altLang="en-US" dirty="0">
                <a:solidFill>
                  <a:srgbClr val="FF0000"/>
                </a:solidFill>
              </a:rPr>
              <a:t>か月以内に</a:t>
            </a:r>
            <a:endParaRPr kumimoji="1" lang="ja-JP" altLang="en-US" dirty="0">
              <a:solidFill>
                <a:srgbClr val="FF0000"/>
              </a:solidFill>
            </a:endParaRPr>
          </a:p>
        </p:txBody>
      </p:sp>
      <p:sp>
        <p:nvSpPr>
          <p:cNvPr id="4" name="楕円 3">
            <a:extLst>
              <a:ext uri="{FF2B5EF4-FFF2-40B4-BE49-F238E27FC236}">
                <a16:creationId xmlns:a16="http://schemas.microsoft.com/office/drawing/2014/main" id="{BF959782-3738-DD95-4C6C-3472D40A9C90}"/>
              </a:ext>
            </a:extLst>
          </p:cNvPr>
          <p:cNvSpPr/>
          <p:nvPr/>
        </p:nvSpPr>
        <p:spPr>
          <a:xfrm>
            <a:off x="481648" y="3429000"/>
            <a:ext cx="728870" cy="609600"/>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21368139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D23F6E0-8A07-54D9-08D3-E12EA9E4BDDE}"/>
              </a:ext>
            </a:extLst>
          </p:cNvPr>
          <p:cNvSpPr>
            <a:spLocks noGrp="1"/>
          </p:cNvSpPr>
          <p:nvPr>
            <p:ph type="title"/>
          </p:nvPr>
        </p:nvSpPr>
        <p:spPr/>
        <p:txBody>
          <a:bodyPr/>
          <a:lstStyle/>
          <a:p>
            <a:endParaRPr kumimoji="1" lang="ja-JP" altLang="en-US"/>
          </a:p>
        </p:txBody>
      </p:sp>
      <p:pic>
        <p:nvPicPr>
          <p:cNvPr id="5" name="コンテンツ プレースホルダー 4">
            <a:extLst>
              <a:ext uri="{FF2B5EF4-FFF2-40B4-BE49-F238E27FC236}">
                <a16:creationId xmlns:a16="http://schemas.microsoft.com/office/drawing/2014/main" id="{43C61CFC-E73D-106C-0942-FE08CF52C72C}"/>
              </a:ext>
            </a:extLst>
          </p:cNvPr>
          <p:cNvPicPr>
            <a:picLocks noGrp="1" noChangeAspect="1"/>
          </p:cNvPicPr>
          <p:nvPr>
            <p:ph idx="1"/>
          </p:nvPr>
        </p:nvPicPr>
        <p:blipFill>
          <a:blip r:embed="rId2"/>
          <a:stretch>
            <a:fillRect/>
          </a:stretch>
        </p:blipFill>
        <p:spPr>
          <a:xfrm>
            <a:off x="217715" y="158905"/>
            <a:ext cx="11968280" cy="6424457"/>
          </a:xfrm>
        </p:spPr>
      </p:pic>
      <p:sp>
        <p:nvSpPr>
          <p:cNvPr id="6" name="四角形: 角を丸くする 5">
            <a:extLst>
              <a:ext uri="{FF2B5EF4-FFF2-40B4-BE49-F238E27FC236}">
                <a16:creationId xmlns:a16="http://schemas.microsoft.com/office/drawing/2014/main" id="{F5C9C5DC-C515-D1F0-905A-4764CAEB0123}"/>
              </a:ext>
            </a:extLst>
          </p:cNvPr>
          <p:cNvSpPr/>
          <p:nvPr/>
        </p:nvSpPr>
        <p:spPr>
          <a:xfrm>
            <a:off x="609600" y="1683657"/>
            <a:ext cx="3686629" cy="103051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審査請求前置主義</a:t>
            </a:r>
          </a:p>
        </p:txBody>
      </p:sp>
    </p:spTree>
    <p:extLst>
      <p:ext uri="{BB962C8B-B14F-4D97-AF65-F5344CB8AC3E}">
        <p14:creationId xmlns:p14="http://schemas.microsoft.com/office/powerpoint/2010/main" val="2183012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EF87D755-5839-49F2-AE1C-C54B6291CED7}"/>
              </a:ext>
            </a:extLst>
          </p:cNvPr>
          <p:cNvSpPr>
            <a:spLocks noGrp="1"/>
          </p:cNvSpPr>
          <p:nvPr>
            <p:ph idx="1"/>
          </p:nvPr>
        </p:nvSpPr>
        <p:spPr>
          <a:xfrm>
            <a:off x="781878" y="260649"/>
            <a:ext cx="10323444" cy="6113647"/>
          </a:xfrm>
        </p:spPr>
        <p:txBody>
          <a:bodyPr/>
          <a:lstStyle/>
          <a:p>
            <a:pPr marL="0" indent="0" algn="just">
              <a:buNone/>
            </a:pPr>
            <a:r>
              <a:rPr lang="ja-JP" altLang="ja-JP" sz="1800"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１－</a:t>
            </a:r>
            <a:r>
              <a:rPr lang="en-US" altLang="ja-JP" sz="1800"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64</a:t>
            </a:r>
            <a:r>
              <a:rPr lang="ja-JP" altLang="ja-JP" sz="1800"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日本における社会保険と公的扶助に関する次の記述のうち、正しいも</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のを１つ選びなさい。</a:t>
            </a:r>
          </a:p>
          <a:p>
            <a:pPr marL="0" indent="0" algn="just">
              <a:buNone/>
            </a:pP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１　社会保険の目的は、</a:t>
            </a:r>
            <a:r>
              <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a:t>
            </a:r>
            <a:r>
              <a:rPr lang="ja-JP"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救貧機能</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である。</a:t>
            </a:r>
            <a:r>
              <a:rPr lang="ja-JP" altLang="en-US"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➡〇防貧機能</a:t>
            </a:r>
            <a:endParaRPr lang="ja-JP"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２　社会保険は、</a:t>
            </a:r>
            <a:r>
              <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a:t>
            </a:r>
            <a:r>
              <a:rPr lang="ja-JP"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必要に応じて個別に</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給付される。</a:t>
            </a:r>
            <a:r>
              <a:rPr lang="ja-JP" altLang="en-US"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➡〇　画一的に</a:t>
            </a:r>
            <a:endParaRPr lang="ja-JP"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３　公的扶助は、税金を払っていることを条件としている。</a:t>
            </a:r>
            <a:r>
              <a:rPr lang="ja-JP" altLang="en-US"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a:t>
            </a:r>
            <a:r>
              <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a:t>
            </a:r>
          </a:p>
          <a:p>
            <a:pPr marL="0" indent="0" algn="just">
              <a:buNone/>
            </a:pPr>
            <a:r>
              <a:rPr lang="ja-JP" altLang="en-US"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　　　⇒社会保険は保険料を払っていることが条件だが、</a:t>
            </a:r>
            <a:endPar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　　　　公的扶助は税金の支払いが要件ではない。</a:t>
            </a:r>
            <a:endParaRPr lang="ja-JP"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４　公的扶助は、</a:t>
            </a:r>
            <a:r>
              <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a:t>
            </a:r>
            <a:r>
              <a:rPr lang="ja-JP"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画一的に</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給付される。</a:t>
            </a:r>
            <a:r>
              <a:rPr lang="ja-JP" altLang="en-US"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➡必要性に応じて個別に</a:t>
            </a:r>
            <a:endPar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　　　　　　　　　　　　　　　　　　　　「必要即応の原則」</a:t>
            </a:r>
            <a:endParaRPr lang="ja-JP"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５　公的扶助の中心的な制度である生活保護は、生活困窮に陥った原因の如</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何にかかわらず、生活困窮の事実に基づいて給付される。</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⇒無差別平等の原理</a:t>
            </a:r>
            <a:endParaRPr lang="ja-JP"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buNone/>
            </a:pPr>
            <a:endParaRPr kumimoji="1" lang="ja-JP" altLang="en-US" dirty="0"/>
          </a:p>
        </p:txBody>
      </p:sp>
      <p:sp>
        <p:nvSpPr>
          <p:cNvPr id="2" name="楕円 1">
            <a:extLst>
              <a:ext uri="{FF2B5EF4-FFF2-40B4-BE49-F238E27FC236}">
                <a16:creationId xmlns:a16="http://schemas.microsoft.com/office/drawing/2014/main" id="{0DFF28E0-A55A-8724-397A-D96A59BD5F1E}"/>
              </a:ext>
            </a:extLst>
          </p:cNvPr>
          <p:cNvSpPr/>
          <p:nvPr/>
        </p:nvSpPr>
        <p:spPr>
          <a:xfrm>
            <a:off x="781878" y="4770782"/>
            <a:ext cx="728870" cy="609600"/>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220108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32D3BB95-0B69-45E8-B4A8-4B86F1AADA7C}"/>
              </a:ext>
            </a:extLst>
          </p:cNvPr>
          <p:cNvSpPr>
            <a:spLocks noGrp="1"/>
          </p:cNvSpPr>
          <p:nvPr>
            <p:ph idx="1"/>
          </p:nvPr>
        </p:nvSpPr>
        <p:spPr>
          <a:xfrm>
            <a:off x="417443" y="332656"/>
            <a:ext cx="10171043" cy="6192688"/>
          </a:xfrm>
        </p:spPr>
        <p:txBody>
          <a:bodyPr>
            <a:normAutofit fontScale="92500" lnSpcReduction="10000"/>
          </a:bodyPr>
          <a:lstStyle/>
          <a:p>
            <a:pPr marL="0" indent="0" algn="just">
              <a:buNone/>
            </a:pPr>
            <a:r>
              <a:rPr lang="en-US" altLang="ja-JP" sz="1800"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1</a:t>
            </a:r>
            <a:r>
              <a:rPr lang="ja-JP" altLang="ja-JP" sz="1800"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a:t>
            </a:r>
            <a:r>
              <a:rPr lang="en-US" altLang="ja-JP" sz="1800"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65</a:t>
            </a:r>
            <a:r>
              <a:rPr lang="ja-JP" altLang="ja-JP" sz="1800"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生活保護法が規定する基本原理、原則に関する次の記述のうち、正し</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いものを１つ選びなさい。</a:t>
            </a:r>
          </a:p>
          <a:p>
            <a:pPr marL="0" indent="0" algn="just">
              <a:buNone/>
            </a:pP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１　日本国憲法第</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25</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条の生存権理念に基づき、国が生活に困窮するすべての</a:t>
            </a: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国民に対し、その困窮の程度に応じ、必要な保護を行い、その最低限度</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の生活を保障することを</a:t>
            </a:r>
            <a:r>
              <a:rPr lang="ja-JP"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目的</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としている。</a:t>
            </a:r>
            <a:r>
              <a:rPr lang="ja-JP" altLang="en-US"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➡自立助長も目的としている。</a:t>
            </a:r>
            <a:r>
              <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1</a:t>
            </a:r>
            <a:r>
              <a:rPr lang="ja-JP" altLang="en-US"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条</a:t>
            </a:r>
            <a:endParaRPr lang="ja-JP"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２　生活保護制度では、生活困窮者の信条、性別、社会的身分等による差別</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的な取扱いを禁じている。</a:t>
            </a:r>
            <a:r>
              <a:rPr lang="en-US"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2</a:t>
            </a: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条　無差別平等の原理</a:t>
            </a:r>
            <a:endParaRPr lang="ja-JP"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３　土地や家屋などの資産を処分しなければ、生活保護を受給することがで</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きない。</a:t>
            </a:r>
            <a:r>
              <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a:t>
            </a:r>
            <a:r>
              <a:rPr lang="ja-JP" altLang="en-US"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　</a:t>
            </a:r>
            <a:r>
              <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4</a:t>
            </a:r>
            <a:r>
              <a:rPr lang="ja-JP" altLang="en-US"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条　保護の補足性の原理</a:t>
            </a:r>
            <a:endPar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　　　　➡売却が基本だが、資産が生活維持のために活用され、処分するより利用している　　</a:t>
            </a:r>
            <a:endPar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　　　　　　　方が自立助長に実効的な場合は保有できる。</a:t>
            </a:r>
            <a:endParaRPr lang="ja-JP"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４　生活保護の申請ができる者は、要保護者、その扶養義務者、その他の親</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族である。</a:t>
            </a:r>
            <a:r>
              <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a:t>
            </a:r>
            <a:r>
              <a:rPr lang="ja-JP" altLang="en-US"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➡「その他の同居の親族。」職権保護もある。</a:t>
            </a:r>
            <a:r>
              <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7</a:t>
            </a:r>
            <a:r>
              <a:rPr lang="ja-JP" altLang="en-US"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条　申請保護の原則　</a:t>
            </a:r>
            <a:endParaRPr lang="ja-JP"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５　保障される最低限度の生活は、肉体的能率が維持できるものでなければ</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ならない。</a:t>
            </a:r>
            <a:r>
              <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a:t>
            </a:r>
            <a:r>
              <a:rPr lang="ja-JP" altLang="en-US"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⇒健康で文化的な生活水準を維持することができるもの　</a:t>
            </a:r>
            <a:r>
              <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3</a:t>
            </a:r>
            <a:r>
              <a:rPr lang="ja-JP" altLang="en-US"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条　最低生活の原理</a:t>
            </a:r>
            <a:endParaRPr lang="ja-JP"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buNone/>
            </a:pPr>
            <a:endParaRPr kumimoji="1" lang="ja-JP" altLang="en-US" dirty="0"/>
          </a:p>
        </p:txBody>
      </p:sp>
      <p:sp>
        <p:nvSpPr>
          <p:cNvPr id="2" name="楕円 1">
            <a:extLst>
              <a:ext uri="{FF2B5EF4-FFF2-40B4-BE49-F238E27FC236}">
                <a16:creationId xmlns:a16="http://schemas.microsoft.com/office/drawing/2014/main" id="{EBB11882-19FC-955D-0D70-5ED9635CE04D}"/>
              </a:ext>
            </a:extLst>
          </p:cNvPr>
          <p:cNvSpPr/>
          <p:nvPr/>
        </p:nvSpPr>
        <p:spPr>
          <a:xfrm>
            <a:off x="417443" y="2226365"/>
            <a:ext cx="728870" cy="609600"/>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2626633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71FEEE15-2E78-462A-A2C5-697892F14C60}"/>
              </a:ext>
            </a:extLst>
          </p:cNvPr>
          <p:cNvSpPr>
            <a:spLocks noGrp="1"/>
          </p:cNvSpPr>
          <p:nvPr>
            <p:ph idx="1"/>
          </p:nvPr>
        </p:nvSpPr>
        <p:spPr>
          <a:xfrm>
            <a:off x="768626" y="404664"/>
            <a:ext cx="10177670" cy="6120680"/>
          </a:xfrm>
        </p:spPr>
        <p:txBody>
          <a:bodyPr>
            <a:normAutofit lnSpcReduction="10000"/>
          </a:bodyPr>
          <a:lstStyle/>
          <a:p>
            <a:pPr marL="0" indent="0" algn="just">
              <a:buNone/>
            </a:pPr>
            <a:r>
              <a:rPr lang="en-US" altLang="ja-JP" sz="1800"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1</a:t>
            </a:r>
            <a:r>
              <a:rPr lang="ja-JP" altLang="ja-JP" sz="1800"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a:t>
            </a:r>
            <a:r>
              <a:rPr lang="en-US" altLang="ja-JP" sz="1800"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66</a:t>
            </a:r>
            <a:r>
              <a:rPr lang="ja-JP" altLang="ja-JP" sz="1800"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事例を読んで、生活保護制度と介護保険制度との関係について、正し</a:t>
            </a: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いものを１つ選びなさい。</a:t>
            </a: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【事　例】</a:t>
            </a:r>
          </a:p>
          <a:p>
            <a:pPr marL="5715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G</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さん（</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64</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歳、男性）は、脳内出血で右半身麻痺のある兄の</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H</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さん（</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71</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歳、無年金、要介護３）と、医療扶助を含む生活保護を受けながら</a:t>
            </a:r>
            <a:r>
              <a:rPr lang="en-US" altLang="ja-JP" sz="1800" kern="100" dirty="0">
                <a:latin typeface="Segoe UI Symbol" panose="020B0502040204020203" pitchFamily="34" charset="0"/>
                <a:ea typeface="游明朝" panose="02020400000000000000" pitchFamily="18" charset="-128"/>
                <a:cs typeface="Segoe UI Symbol" panose="020B0502040204020203" pitchFamily="34" charset="0"/>
              </a:rPr>
              <a:t>P</a:t>
            </a:r>
            <a:r>
              <a:rPr lang="ja-JP" altLang="ja-JP" sz="1800" kern="100" dirty="0">
                <a:latin typeface="Segoe UI Symbol" panose="020B0502040204020203" pitchFamily="34" charset="0"/>
                <a:ea typeface="游明朝" panose="02020400000000000000" pitchFamily="18" charset="-128"/>
                <a:cs typeface="Segoe UI Symbol" panose="020B0502040204020203" pitchFamily="34" charset="0"/>
              </a:rPr>
              <a:t>市内のアパートで生活している。</a:t>
            </a:r>
            <a:r>
              <a:rPr lang="en-US" altLang="ja-JP" sz="1800" kern="100" dirty="0">
                <a:latin typeface="Segoe UI Symbol" panose="020B0502040204020203" pitchFamily="34" charset="0"/>
                <a:ea typeface="游明朝" panose="02020400000000000000" pitchFamily="18" charset="-128"/>
                <a:cs typeface="Segoe UI Symbol" panose="020B0502040204020203" pitchFamily="34" charset="0"/>
              </a:rPr>
              <a:t>G</a:t>
            </a:r>
            <a:r>
              <a:rPr lang="ja-JP" altLang="ja-JP" sz="1800" kern="100" dirty="0">
                <a:latin typeface="Segoe UI Symbol" panose="020B0502040204020203" pitchFamily="34" charset="0"/>
                <a:ea typeface="游明朝" panose="02020400000000000000" pitchFamily="18" charset="-128"/>
                <a:cs typeface="Segoe UI Symbol" panose="020B0502040204020203" pitchFamily="34" charset="0"/>
              </a:rPr>
              <a:t>さんは腰痛がひどく、兄の介護を十分に行うことができないため、</a:t>
            </a:r>
            <a:r>
              <a:rPr lang="en-US" altLang="ja-JP" sz="1800" kern="100" dirty="0">
                <a:latin typeface="Segoe UI Symbol" panose="020B0502040204020203" pitchFamily="34" charset="0"/>
                <a:ea typeface="游明朝" panose="02020400000000000000" pitchFamily="18" charset="-128"/>
                <a:cs typeface="Segoe UI Symbol" panose="020B0502040204020203" pitchFamily="34" charset="0"/>
              </a:rPr>
              <a:t>H</a:t>
            </a:r>
            <a:r>
              <a:rPr lang="ja-JP" altLang="ja-JP" sz="1800" kern="100" dirty="0">
                <a:latin typeface="Segoe UI Symbol" panose="020B0502040204020203" pitchFamily="34" charset="0"/>
                <a:ea typeface="游明朝" panose="02020400000000000000" pitchFamily="18" charset="-128"/>
                <a:cs typeface="Segoe UI Symbol" panose="020B0502040204020203" pitchFamily="34" charset="0"/>
              </a:rPr>
              <a:t>さんは介護保険制度の訪問介護を利用している。</a:t>
            </a:r>
            <a:endParaRPr lang="en-US" altLang="ja-JP" sz="1800" kern="100" dirty="0">
              <a:latin typeface="Segoe UI Symbol" panose="020B0502040204020203" pitchFamily="34" charset="0"/>
              <a:ea typeface="游明朝" panose="02020400000000000000" pitchFamily="18" charset="-128"/>
              <a:cs typeface="Segoe UI Symbol" panose="020B0502040204020203" pitchFamily="34" charset="0"/>
            </a:endParaRPr>
          </a:p>
          <a:p>
            <a:pPr marL="57150" indent="0" algn="just">
              <a:buNone/>
            </a:pP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57150" indent="0" algn="just">
              <a:buNone/>
            </a:pPr>
            <a:r>
              <a:rPr lang="ja-JP" altLang="ja-JP" sz="1800" kern="100" dirty="0">
                <a:latin typeface="Segoe UI Symbol" panose="020B0502040204020203" pitchFamily="34" charset="0"/>
                <a:ea typeface="游明朝" panose="02020400000000000000" pitchFamily="18" charset="-128"/>
                <a:cs typeface="Segoe UI Symbol" panose="020B0502040204020203" pitchFamily="34" charset="0"/>
              </a:rPr>
              <a:t>１　</a:t>
            </a:r>
            <a:r>
              <a:rPr lang="en-US" altLang="ja-JP" sz="1800" kern="100" dirty="0">
                <a:latin typeface="Segoe UI Symbol" panose="020B0502040204020203" pitchFamily="34" charset="0"/>
                <a:ea typeface="游明朝" panose="02020400000000000000" pitchFamily="18" charset="-128"/>
                <a:cs typeface="Segoe UI Symbol" panose="020B0502040204020203" pitchFamily="34" charset="0"/>
              </a:rPr>
              <a:t>H</a:t>
            </a:r>
            <a:r>
              <a:rPr lang="ja-JP" altLang="ja-JP" sz="1800" kern="100" dirty="0">
                <a:latin typeface="Segoe UI Symbol" panose="020B0502040204020203" pitchFamily="34" charset="0"/>
                <a:ea typeface="游明朝" panose="02020400000000000000" pitchFamily="18" charset="-128"/>
                <a:cs typeface="Segoe UI Symbol" panose="020B0502040204020203" pitchFamily="34" charset="0"/>
              </a:rPr>
              <a:t>さんが利用している</a:t>
            </a:r>
            <a:r>
              <a:rPr lang="ja-JP" altLang="ja-JP" sz="1800" b="1" kern="100" dirty="0">
                <a:latin typeface="Segoe UI Symbol" panose="020B0502040204020203" pitchFamily="34" charset="0"/>
                <a:ea typeface="游明朝" panose="02020400000000000000" pitchFamily="18" charset="-128"/>
                <a:cs typeface="Segoe UI Symbol" panose="020B0502040204020203" pitchFamily="34" charset="0"/>
              </a:rPr>
              <a:t>訪問介護の自己負担金</a:t>
            </a:r>
            <a:r>
              <a:rPr lang="ja-JP" altLang="ja-JP" sz="1800" kern="100" dirty="0">
                <a:latin typeface="Segoe UI Symbol" panose="020B0502040204020203" pitchFamily="34" charset="0"/>
                <a:ea typeface="游明朝" panose="02020400000000000000" pitchFamily="18" charset="-128"/>
                <a:cs typeface="Segoe UI Symbol" panose="020B0502040204020203" pitchFamily="34" charset="0"/>
              </a:rPr>
              <a:t>は、介護扶助で賄われている。</a:t>
            </a: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57150" indent="0" algn="just">
              <a:buNone/>
            </a:pPr>
            <a:endParaRPr lang="en-US" altLang="ja-JP" sz="1800" kern="100" dirty="0">
              <a:latin typeface="Segoe UI Symbol" panose="020B0502040204020203" pitchFamily="34" charset="0"/>
              <a:ea typeface="游明朝" panose="02020400000000000000" pitchFamily="18" charset="-128"/>
              <a:cs typeface="Segoe UI Symbol" panose="020B0502040204020203" pitchFamily="34" charset="0"/>
            </a:endParaRPr>
          </a:p>
          <a:p>
            <a:pPr marL="57150" indent="0" algn="just">
              <a:buNone/>
            </a:pPr>
            <a:r>
              <a:rPr lang="ja-JP" altLang="ja-JP" sz="1800" kern="100" dirty="0">
                <a:latin typeface="Segoe UI Symbol" panose="020B0502040204020203" pitchFamily="34" charset="0"/>
                <a:ea typeface="游明朝" panose="02020400000000000000" pitchFamily="18" charset="-128"/>
                <a:cs typeface="Segoe UI Symbol" panose="020B0502040204020203" pitchFamily="34" charset="0"/>
              </a:rPr>
              <a:t>２　</a:t>
            </a:r>
            <a:r>
              <a:rPr lang="en-US" altLang="ja-JP" sz="1800" kern="100" dirty="0">
                <a:latin typeface="Segoe UI Symbol" panose="020B0502040204020203" pitchFamily="34" charset="0"/>
                <a:ea typeface="游明朝" panose="02020400000000000000" pitchFamily="18" charset="-128"/>
                <a:cs typeface="Segoe UI Symbol" panose="020B0502040204020203" pitchFamily="34" charset="0"/>
              </a:rPr>
              <a:t>H</a:t>
            </a:r>
            <a:r>
              <a:rPr lang="ja-JP" altLang="ja-JP" sz="1800" kern="100" dirty="0">
                <a:latin typeface="Segoe UI Symbol" panose="020B0502040204020203" pitchFamily="34" charset="0"/>
                <a:ea typeface="游明朝" panose="02020400000000000000" pitchFamily="18" charset="-128"/>
                <a:cs typeface="Segoe UI Symbol" panose="020B0502040204020203" pitchFamily="34" charset="0"/>
              </a:rPr>
              <a:t>さんが利用している訪問介護の費用は、介護扶助で賄われている。</a:t>
            </a:r>
            <a:r>
              <a:rPr lang="en-US" altLang="ja-JP" sz="1800" b="1" kern="100" dirty="0">
                <a:solidFill>
                  <a:srgbClr val="FF0000"/>
                </a:solidFill>
                <a:latin typeface="Segoe UI Symbol" panose="020B0502040204020203" pitchFamily="34" charset="0"/>
                <a:ea typeface="游明朝" panose="02020400000000000000" pitchFamily="18" charset="-128"/>
                <a:cs typeface="Segoe UI Symbol" panose="020B0502040204020203" pitchFamily="34" charset="0"/>
              </a:rPr>
              <a:t>×</a:t>
            </a:r>
          </a:p>
          <a:p>
            <a:pPr marL="57150" indent="0" algn="just">
              <a:buNone/>
            </a:pPr>
            <a:r>
              <a:rPr lang="ja-JP" altLang="en-US" sz="1800" b="1" kern="100" dirty="0">
                <a:solidFill>
                  <a:srgbClr val="FF0000"/>
                </a:solidFill>
                <a:latin typeface="Segoe UI Symbol" panose="020B0502040204020203" pitchFamily="34" charset="0"/>
                <a:ea typeface="游明朝" panose="02020400000000000000" pitchFamily="18" charset="-128"/>
                <a:cs typeface="Times New Roman" panose="02020603050405020304" pitchFamily="18" charset="0"/>
              </a:rPr>
              <a:t>　　　　　　　　　　　　⇒保護の補足性の原理／</a:t>
            </a:r>
            <a:r>
              <a:rPr lang="en-US" altLang="ja-JP" sz="1800" b="1" kern="100" dirty="0">
                <a:solidFill>
                  <a:srgbClr val="FF0000"/>
                </a:solidFill>
                <a:latin typeface="Segoe UI Symbol" panose="020B0502040204020203" pitchFamily="34" charset="0"/>
                <a:ea typeface="游明朝" panose="02020400000000000000" pitchFamily="18" charset="-128"/>
                <a:cs typeface="Times New Roman" panose="02020603050405020304" pitchFamily="18" charset="0"/>
              </a:rPr>
              <a:t>9</a:t>
            </a:r>
            <a:r>
              <a:rPr lang="ja-JP" altLang="en-US" sz="1800" b="1" kern="100" dirty="0">
                <a:solidFill>
                  <a:srgbClr val="FF0000"/>
                </a:solidFill>
                <a:latin typeface="Segoe UI Symbol" panose="020B0502040204020203" pitchFamily="34" charset="0"/>
                <a:ea typeface="游明朝" panose="02020400000000000000" pitchFamily="18" charset="-128"/>
                <a:cs typeface="Times New Roman" panose="02020603050405020304" pitchFamily="18" charset="0"/>
              </a:rPr>
              <a:t>割は介護保険、</a:t>
            </a:r>
            <a:r>
              <a:rPr lang="en-US" altLang="ja-JP" sz="1800" b="1" kern="100" dirty="0">
                <a:solidFill>
                  <a:srgbClr val="FF0000"/>
                </a:solidFill>
                <a:latin typeface="Segoe UI Symbol" panose="020B0502040204020203" pitchFamily="34" charset="0"/>
                <a:ea typeface="游明朝" panose="02020400000000000000" pitchFamily="18" charset="-128"/>
                <a:cs typeface="Times New Roman" panose="02020603050405020304" pitchFamily="18" charset="0"/>
              </a:rPr>
              <a:t>1</a:t>
            </a:r>
            <a:r>
              <a:rPr lang="ja-JP" altLang="en-US" sz="1800" b="1" kern="100" dirty="0">
                <a:solidFill>
                  <a:srgbClr val="FF0000"/>
                </a:solidFill>
                <a:latin typeface="Segoe UI Symbol" panose="020B0502040204020203" pitchFamily="34" charset="0"/>
                <a:ea typeface="游明朝" panose="02020400000000000000" pitchFamily="18" charset="-128"/>
                <a:cs typeface="Times New Roman" panose="02020603050405020304" pitchFamily="18" charset="0"/>
              </a:rPr>
              <a:t>割は介護扶助</a:t>
            </a:r>
            <a:endParaRPr lang="ja-JP"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endParaRPr>
          </a:p>
          <a:p>
            <a:pPr marL="57150" indent="0" algn="just">
              <a:buNone/>
            </a:pPr>
            <a:endParaRPr lang="en-US" altLang="ja-JP" sz="1800" kern="100" dirty="0">
              <a:latin typeface="Segoe UI Symbol" panose="020B0502040204020203" pitchFamily="34" charset="0"/>
              <a:ea typeface="游明朝" panose="02020400000000000000" pitchFamily="18" charset="-128"/>
              <a:cs typeface="Segoe UI Symbol" panose="020B0502040204020203" pitchFamily="34" charset="0"/>
            </a:endParaRPr>
          </a:p>
          <a:p>
            <a:pPr marL="57150" indent="0" algn="just">
              <a:buNone/>
            </a:pPr>
            <a:r>
              <a:rPr lang="ja-JP" altLang="ja-JP" sz="1800" kern="100" dirty="0">
                <a:latin typeface="Segoe UI Symbol" panose="020B0502040204020203" pitchFamily="34" charset="0"/>
                <a:ea typeface="游明朝" panose="02020400000000000000" pitchFamily="18" charset="-128"/>
                <a:cs typeface="Segoe UI Symbol" panose="020B0502040204020203" pitchFamily="34" charset="0"/>
              </a:rPr>
              <a:t>３　</a:t>
            </a:r>
            <a:r>
              <a:rPr lang="en-US" altLang="ja-JP" sz="1800" kern="100" dirty="0">
                <a:latin typeface="Segoe UI Symbol" panose="020B0502040204020203" pitchFamily="34" charset="0"/>
                <a:ea typeface="游明朝" panose="02020400000000000000" pitchFamily="18" charset="-128"/>
                <a:cs typeface="Segoe UI Symbol" panose="020B0502040204020203" pitchFamily="34" charset="0"/>
              </a:rPr>
              <a:t>H</a:t>
            </a:r>
            <a:r>
              <a:rPr lang="ja-JP" altLang="ja-JP" sz="1800" kern="100" dirty="0">
                <a:latin typeface="Segoe UI Symbol" panose="020B0502040204020203" pitchFamily="34" charset="0"/>
                <a:ea typeface="游明朝" panose="02020400000000000000" pitchFamily="18" charset="-128"/>
                <a:cs typeface="Segoe UI Symbol" panose="020B0502040204020203" pitchFamily="34" charset="0"/>
              </a:rPr>
              <a:t>さんの介護保険料は、介護扶助に含まれている。</a:t>
            </a: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57150" indent="0" algn="just">
              <a:buNone/>
            </a:pPr>
            <a:r>
              <a:rPr lang="ja-JP" altLang="en-US" sz="1800" kern="100" dirty="0">
                <a:latin typeface="Segoe UI Symbol" panose="020B0502040204020203" pitchFamily="34" charset="0"/>
                <a:ea typeface="游明朝" panose="02020400000000000000" pitchFamily="18" charset="-128"/>
                <a:cs typeface="Segoe UI Symbol" panose="020B0502040204020203" pitchFamily="34" charset="0"/>
              </a:rPr>
              <a:t>　　　　　　　　　　　　</a:t>
            </a:r>
            <a:r>
              <a:rPr lang="ja-JP" altLang="en-US" sz="1800" b="1" kern="100" dirty="0">
                <a:solidFill>
                  <a:srgbClr val="FF0000"/>
                </a:solidFill>
                <a:latin typeface="Segoe UI Symbol" panose="020B0502040204020203" pitchFamily="34" charset="0"/>
                <a:ea typeface="游明朝" panose="02020400000000000000" pitchFamily="18" charset="-128"/>
                <a:cs typeface="Segoe UI Symbol" panose="020B0502040204020203" pitchFamily="34" charset="0"/>
              </a:rPr>
              <a:t>⇒</a:t>
            </a:r>
            <a:r>
              <a:rPr lang="en-US" altLang="ja-JP" sz="1800" b="1" kern="100" dirty="0">
                <a:solidFill>
                  <a:srgbClr val="FF0000"/>
                </a:solidFill>
                <a:latin typeface="Segoe UI Symbol" panose="020B0502040204020203" pitchFamily="34" charset="0"/>
                <a:ea typeface="游明朝" panose="02020400000000000000" pitchFamily="18" charset="-128"/>
                <a:cs typeface="Segoe UI Symbol" panose="020B0502040204020203" pitchFamily="34" charset="0"/>
              </a:rPr>
              <a:t>×</a:t>
            </a:r>
            <a:r>
              <a:rPr lang="ja-JP" altLang="en-US" sz="1800" b="1" kern="100" dirty="0">
                <a:solidFill>
                  <a:srgbClr val="FF0000"/>
                </a:solidFill>
                <a:latin typeface="Segoe UI Symbol" panose="020B0502040204020203" pitchFamily="34" charset="0"/>
                <a:ea typeface="游明朝" panose="02020400000000000000" pitchFamily="18" charset="-128"/>
                <a:cs typeface="Segoe UI Symbol" panose="020B0502040204020203" pitchFamily="34" charset="0"/>
              </a:rPr>
              <a:t>　生活扶助</a:t>
            </a:r>
            <a:endParaRPr lang="en-US" altLang="ja-JP" sz="1800" b="1" kern="100" dirty="0">
              <a:solidFill>
                <a:srgbClr val="FF0000"/>
              </a:solidFill>
              <a:latin typeface="Segoe UI Symbol" panose="020B0502040204020203" pitchFamily="34" charset="0"/>
              <a:ea typeface="游明朝" panose="02020400000000000000" pitchFamily="18" charset="-128"/>
              <a:cs typeface="Segoe UI Symbol" panose="020B0502040204020203" pitchFamily="34" charset="0"/>
            </a:endParaRPr>
          </a:p>
          <a:p>
            <a:pPr marL="57150" indent="0" algn="just">
              <a:buNone/>
            </a:pPr>
            <a:r>
              <a:rPr lang="ja-JP" altLang="ja-JP" sz="1800" kern="100" dirty="0">
                <a:latin typeface="Segoe UI Symbol" panose="020B0502040204020203" pitchFamily="34" charset="0"/>
                <a:ea typeface="游明朝" panose="02020400000000000000" pitchFamily="18" charset="-128"/>
                <a:cs typeface="Segoe UI Symbol" panose="020B0502040204020203" pitchFamily="34" charset="0"/>
              </a:rPr>
              <a:t>４　</a:t>
            </a:r>
            <a:r>
              <a:rPr lang="en-US" altLang="ja-JP" sz="1800" kern="100" dirty="0">
                <a:latin typeface="Segoe UI Symbol" panose="020B0502040204020203" pitchFamily="34" charset="0"/>
                <a:ea typeface="游明朝" panose="02020400000000000000" pitchFamily="18" charset="-128"/>
                <a:cs typeface="Segoe UI Symbol" panose="020B0502040204020203" pitchFamily="34" charset="0"/>
              </a:rPr>
              <a:t>G</a:t>
            </a:r>
            <a:r>
              <a:rPr lang="ja-JP" altLang="ja-JP" sz="1800" kern="100" dirty="0">
                <a:latin typeface="Segoe UI Symbol" panose="020B0502040204020203" pitchFamily="34" charset="0"/>
                <a:ea typeface="游明朝" panose="02020400000000000000" pitchFamily="18" charset="-128"/>
                <a:cs typeface="Segoe UI Symbol" panose="020B0502040204020203" pitchFamily="34" charset="0"/>
              </a:rPr>
              <a:t>さんは、</a:t>
            </a:r>
            <a:r>
              <a:rPr lang="en-US" altLang="ja-JP" sz="1800" kern="100" dirty="0">
                <a:latin typeface="Segoe UI Symbol" panose="020B0502040204020203" pitchFamily="34" charset="0"/>
                <a:ea typeface="游明朝" panose="02020400000000000000" pitchFamily="18" charset="-128"/>
                <a:cs typeface="Segoe UI Symbol" panose="020B0502040204020203" pitchFamily="34" charset="0"/>
              </a:rPr>
              <a:t>P</a:t>
            </a:r>
            <a:r>
              <a:rPr lang="ja-JP" altLang="ja-JP" sz="1800" kern="100" dirty="0">
                <a:latin typeface="Segoe UI Symbol" panose="020B0502040204020203" pitchFamily="34" charset="0"/>
                <a:ea typeface="游明朝" panose="02020400000000000000" pitchFamily="18" charset="-128"/>
                <a:cs typeface="Segoe UI Symbol" panose="020B0502040204020203" pitchFamily="34" charset="0"/>
              </a:rPr>
              <a:t>市を保険者とする介護保険の第</a:t>
            </a:r>
            <a:r>
              <a:rPr lang="en-US" altLang="ja-JP" sz="1800" kern="100" dirty="0">
                <a:latin typeface="Segoe UI Symbol" panose="020B0502040204020203" pitchFamily="34" charset="0"/>
                <a:ea typeface="游明朝" panose="02020400000000000000" pitchFamily="18" charset="-128"/>
                <a:cs typeface="Segoe UI Symbol" panose="020B0502040204020203" pitchFamily="34" charset="0"/>
              </a:rPr>
              <a:t>2</a:t>
            </a:r>
            <a:r>
              <a:rPr lang="ja-JP" altLang="ja-JP" sz="1800" kern="100" dirty="0">
                <a:latin typeface="Segoe UI Symbol" panose="020B0502040204020203" pitchFamily="34" charset="0"/>
                <a:ea typeface="游明朝" panose="02020400000000000000" pitchFamily="18" charset="-128"/>
                <a:cs typeface="Segoe UI Symbol" panose="020B0502040204020203" pitchFamily="34" charset="0"/>
              </a:rPr>
              <a:t>号被保険者である。</a:t>
            </a: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57150" indent="0" algn="just">
              <a:buNone/>
            </a:pPr>
            <a:r>
              <a:rPr lang="ja-JP" altLang="en-US" sz="1800" kern="100" dirty="0">
                <a:latin typeface="Segoe UI Symbol" panose="020B0502040204020203" pitchFamily="34" charset="0"/>
                <a:ea typeface="游明朝" panose="02020400000000000000" pitchFamily="18" charset="-128"/>
                <a:cs typeface="Segoe UI Symbol" panose="020B0502040204020203" pitchFamily="34" charset="0"/>
              </a:rPr>
              <a:t>　　　　　　　　　　　　　</a:t>
            </a:r>
            <a:r>
              <a:rPr lang="ja-JP" altLang="en-US" sz="1800" b="1" kern="100" dirty="0">
                <a:solidFill>
                  <a:srgbClr val="FF0000"/>
                </a:solidFill>
                <a:latin typeface="Segoe UI Symbol" panose="020B0502040204020203" pitchFamily="34" charset="0"/>
                <a:ea typeface="游明朝" panose="02020400000000000000" pitchFamily="18" charset="-128"/>
                <a:cs typeface="Segoe UI Symbol" panose="020B0502040204020203" pitchFamily="34" charset="0"/>
              </a:rPr>
              <a:t>⇒</a:t>
            </a:r>
            <a:r>
              <a:rPr lang="en-US" altLang="ja-JP" sz="1800" b="1" kern="100" dirty="0">
                <a:solidFill>
                  <a:srgbClr val="FF0000"/>
                </a:solidFill>
                <a:latin typeface="Segoe UI Symbol" panose="020B0502040204020203" pitchFamily="34" charset="0"/>
                <a:ea typeface="游明朝" panose="02020400000000000000" pitchFamily="18" charset="-128"/>
                <a:cs typeface="Segoe UI Symbol" panose="020B0502040204020203" pitchFamily="34" charset="0"/>
              </a:rPr>
              <a:t>×</a:t>
            </a:r>
            <a:r>
              <a:rPr lang="ja-JP" altLang="en-US" sz="1800" b="1" kern="100" dirty="0">
                <a:solidFill>
                  <a:srgbClr val="FF0000"/>
                </a:solidFill>
                <a:latin typeface="Segoe UI Symbol" panose="020B0502040204020203" pitchFamily="34" charset="0"/>
                <a:ea typeface="游明朝" panose="02020400000000000000" pitchFamily="18" charset="-128"/>
                <a:cs typeface="Segoe UI Symbol" panose="020B0502040204020203" pitchFamily="34" charset="0"/>
              </a:rPr>
              <a:t>　医療扶助⇒医療保険未加入⇒第</a:t>
            </a:r>
            <a:r>
              <a:rPr lang="en-US" altLang="ja-JP" sz="1800" b="1" kern="100" dirty="0">
                <a:solidFill>
                  <a:srgbClr val="FF0000"/>
                </a:solidFill>
                <a:latin typeface="Segoe UI Symbol" panose="020B0502040204020203" pitchFamily="34" charset="0"/>
                <a:ea typeface="游明朝" panose="02020400000000000000" pitchFamily="18" charset="-128"/>
                <a:cs typeface="Segoe UI Symbol" panose="020B0502040204020203" pitchFamily="34" charset="0"/>
              </a:rPr>
              <a:t>2</a:t>
            </a:r>
            <a:r>
              <a:rPr lang="ja-JP" altLang="en-US" sz="1800" b="1" kern="100" dirty="0">
                <a:solidFill>
                  <a:srgbClr val="FF0000"/>
                </a:solidFill>
                <a:latin typeface="Segoe UI Symbol" panose="020B0502040204020203" pitchFamily="34" charset="0"/>
                <a:ea typeface="游明朝" panose="02020400000000000000" pitchFamily="18" charset="-128"/>
                <a:cs typeface="Segoe UI Symbol" panose="020B0502040204020203" pitchFamily="34" charset="0"/>
              </a:rPr>
              <a:t>号被保険者ではない。</a:t>
            </a:r>
            <a:endParaRPr lang="en-US" altLang="ja-JP" sz="1800" b="1" kern="100" dirty="0">
              <a:solidFill>
                <a:srgbClr val="FF0000"/>
              </a:solidFill>
              <a:latin typeface="Segoe UI Symbol" panose="020B0502040204020203" pitchFamily="34" charset="0"/>
              <a:ea typeface="游明朝" panose="02020400000000000000" pitchFamily="18" charset="-128"/>
              <a:cs typeface="Segoe UI Symbol" panose="020B0502040204020203" pitchFamily="34" charset="0"/>
            </a:endParaRPr>
          </a:p>
          <a:p>
            <a:pPr marL="57150" indent="0" algn="just">
              <a:buNone/>
            </a:pPr>
            <a:r>
              <a:rPr lang="ja-JP" altLang="ja-JP" sz="1800" kern="100" dirty="0">
                <a:latin typeface="Segoe UI Symbol" panose="020B0502040204020203" pitchFamily="34" charset="0"/>
                <a:ea typeface="游明朝" panose="02020400000000000000" pitchFamily="18" charset="-128"/>
                <a:cs typeface="Segoe UI Symbol" panose="020B0502040204020203" pitchFamily="34" charset="0"/>
              </a:rPr>
              <a:t>５　</a:t>
            </a:r>
            <a:r>
              <a:rPr lang="en-US" altLang="ja-JP" sz="1800" kern="100" dirty="0">
                <a:latin typeface="Segoe UI Symbol" panose="020B0502040204020203" pitchFamily="34" charset="0"/>
                <a:ea typeface="游明朝" panose="02020400000000000000" pitchFamily="18" charset="-128"/>
                <a:cs typeface="Segoe UI Symbol" panose="020B0502040204020203" pitchFamily="34" charset="0"/>
              </a:rPr>
              <a:t>G</a:t>
            </a:r>
            <a:r>
              <a:rPr lang="ja-JP" altLang="ja-JP" sz="1800" kern="100" dirty="0">
                <a:latin typeface="Segoe UI Symbol" panose="020B0502040204020203" pitchFamily="34" charset="0"/>
                <a:ea typeface="游明朝" panose="02020400000000000000" pitchFamily="18" charset="-128"/>
                <a:cs typeface="Segoe UI Symbol" panose="020B0502040204020203" pitchFamily="34" charset="0"/>
              </a:rPr>
              <a:t>さんの介護扶助は、原則、金銭給付で行われる。</a:t>
            </a:r>
            <a:endParaRPr lang="en-US" altLang="ja-JP" sz="1800" kern="100" dirty="0">
              <a:latin typeface="Segoe UI Symbol" panose="020B0502040204020203" pitchFamily="34" charset="0"/>
              <a:ea typeface="游明朝" panose="02020400000000000000" pitchFamily="18" charset="-128"/>
              <a:cs typeface="Segoe UI Symbol" panose="020B0502040204020203" pitchFamily="34" charset="0"/>
            </a:endParaRPr>
          </a:p>
          <a:p>
            <a:pPr marL="57150" indent="0" algn="just">
              <a:buNone/>
            </a:pPr>
            <a:r>
              <a:rPr lang="ja-JP" altLang="en-US" sz="1800" kern="100" dirty="0">
                <a:latin typeface="Segoe UI Symbol" panose="020B0502040204020203" pitchFamily="34" charset="0"/>
                <a:ea typeface="游明朝" panose="02020400000000000000" pitchFamily="18" charset="-128"/>
                <a:cs typeface="Times New Roman" panose="02020603050405020304" pitchFamily="18" charset="0"/>
              </a:rPr>
              <a:t>　　　　　　　　　　　　</a:t>
            </a:r>
            <a:r>
              <a:rPr lang="ja-JP" altLang="en-US" sz="1800" b="1" kern="100" dirty="0">
                <a:solidFill>
                  <a:srgbClr val="FF0000"/>
                </a:solidFill>
                <a:latin typeface="Segoe UI Symbol" panose="020B0502040204020203" pitchFamily="34" charset="0"/>
                <a:ea typeface="游明朝" panose="02020400000000000000" pitchFamily="18" charset="-128"/>
                <a:cs typeface="Times New Roman" panose="02020603050405020304" pitchFamily="18" charset="0"/>
              </a:rPr>
              <a:t>⇒　</a:t>
            </a:r>
            <a:r>
              <a:rPr lang="en-US" altLang="ja-JP" sz="1800" b="1" kern="100" dirty="0">
                <a:solidFill>
                  <a:srgbClr val="FF0000"/>
                </a:solidFill>
                <a:latin typeface="Segoe UI Symbol" panose="020B0502040204020203" pitchFamily="34" charset="0"/>
                <a:ea typeface="游明朝" panose="02020400000000000000" pitchFamily="18" charset="-128"/>
                <a:cs typeface="Times New Roman" panose="02020603050405020304" pitchFamily="18" charset="0"/>
              </a:rPr>
              <a:t>×</a:t>
            </a:r>
            <a:r>
              <a:rPr lang="ja-JP" altLang="en-US" sz="1800" b="1" kern="100" dirty="0">
                <a:solidFill>
                  <a:srgbClr val="FF0000"/>
                </a:solidFill>
                <a:latin typeface="Segoe UI Symbol" panose="020B0502040204020203" pitchFamily="34" charset="0"/>
                <a:ea typeface="游明朝" panose="02020400000000000000" pitchFamily="18" charset="-128"/>
                <a:cs typeface="Times New Roman" panose="02020603050405020304" pitchFamily="18" charset="0"/>
              </a:rPr>
              <a:t>　医療扶助と介護扶助は、原則、現物給付（サービス）</a:t>
            </a:r>
            <a:endParaRPr lang="ja-JP"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buNone/>
            </a:pPr>
            <a:endParaRPr kumimoji="1" lang="ja-JP" altLang="en-US" dirty="0"/>
          </a:p>
        </p:txBody>
      </p:sp>
      <p:sp>
        <p:nvSpPr>
          <p:cNvPr id="2" name="楕円 1">
            <a:extLst>
              <a:ext uri="{FF2B5EF4-FFF2-40B4-BE49-F238E27FC236}">
                <a16:creationId xmlns:a16="http://schemas.microsoft.com/office/drawing/2014/main" id="{CC25DF56-FCFC-3BD9-96A9-496839D07A89}"/>
              </a:ext>
            </a:extLst>
          </p:cNvPr>
          <p:cNvSpPr/>
          <p:nvPr/>
        </p:nvSpPr>
        <p:spPr>
          <a:xfrm>
            <a:off x="662608" y="2557669"/>
            <a:ext cx="728870" cy="609600"/>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3393177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C41C8B42-B38A-4E71-A2CF-B3DF607C0BD9}"/>
              </a:ext>
            </a:extLst>
          </p:cNvPr>
          <p:cNvSpPr>
            <a:spLocks noGrp="1"/>
          </p:cNvSpPr>
          <p:nvPr>
            <p:ph idx="1"/>
          </p:nvPr>
        </p:nvSpPr>
        <p:spPr>
          <a:xfrm>
            <a:off x="649357" y="404665"/>
            <a:ext cx="9561443" cy="6049144"/>
          </a:xfrm>
        </p:spPr>
        <p:txBody>
          <a:bodyPr/>
          <a:lstStyle/>
          <a:p>
            <a:pPr marL="0" indent="0" algn="just">
              <a:buNone/>
            </a:pPr>
            <a:r>
              <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2-63</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生活保護制度における保護の種類と範囲に関する次のうち、正しいものを１つ選びなさい。</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１　生活扶助の第</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1</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類費は世帯の共通的経費であり、第２類費は個人が消</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費する費用である。</a:t>
            </a:r>
            <a:r>
              <a:rPr lang="ja-JP" altLang="en-US"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a:t>
            </a:r>
            <a:r>
              <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a:t>
            </a:r>
            <a:r>
              <a:rPr lang="ja-JP" altLang="en-US"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　逆！！</a:t>
            </a:r>
            <a:endPar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２　高等学校の授業料は、教育扶助により給付される。</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en-US"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　⇒</a:t>
            </a:r>
            <a:r>
              <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a:t>
            </a:r>
            <a:r>
              <a:rPr lang="ja-JP" altLang="en-US"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　教育扶助は義務教育のみ。高等学校は盛業扶助で。</a:t>
            </a:r>
            <a:endParaRPr lang="ja-JP"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３　住宅扶助は、原則、現物給付により行われる。</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en-US"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　⇒　</a:t>
            </a:r>
            <a:r>
              <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a:t>
            </a:r>
            <a:r>
              <a:rPr lang="ja-JP" altLang="en-US"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　原則、現金給付。家賃など。ただし、宿所提供施設を利用するなど、</a:t>
            </a:r>
            <a:endPar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　　　　　　現物給付になることがある。</a:t>
            </a:r>
            <a:endPar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４　医療扶助には、転院の際の移送費が含まれている。</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en-US"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　⇒　原則現物給付だが、現金給付のこともある。タクシー費用など。</a:t>
            </a:r>
            <a:endPar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buNone/>
            </a:pPr>
            <a:r>
              <a:rPr lang="ja-JP" altLang="ja-JP" sz="1800" dirty="0">
                <a:ea typeface="游明朝" panose="02020400000000000000" pitchFamily="18" charset="-128"/>
                <a:cs typeface="Times New Roman" panose="02020603050405020304" pitchFamily="18" charset="0"/>
              </a:rPr>
              <a:t>　　５　葬祭扶助は、原則、現物給付により行われる。</a:t>
            </a:r>
            <a:endParaRPr lang="en-US" altLang="ja-JP" sz="1800" dirty="0">
              <a:ea typeface="游明朝" panose="02020400000000000000" pitchFamily="18" charset="-128"/>
              <a:cs typeface="Times New Roman" panose="02020603050405020304" pitchFamily="18" charset="0"/>
            </a:endParaRPr>
          </a:p>
          <a:p>
            <a:pPr marL="0" indent="0">
              <a:buNone/>
            </a:pPr>
            <a:r>
              <a:rPr kumimoji="1" lang="ja-JP" altLang="en-US" sz="1800" dirty="0">
                <a:ea typeface="游明朝" panose="02020400000000000000" pitchFamily="18" charset="-128"/>
                <a:cs typeface="Times New Roman" panose="02020603050405020304" pitchFamily="18" charset="0"/>
              </a:rPr>
              <a:t>　　　　　</a:t>
            </a:r>
            <a:r>
              <a:rPr kumimoji="1" lang="ja-JP" altLang="en-US" sz="1800" b="1" dirty="0">
                <a:solidFill>
                  <a:srgbClr val="FF0000"/>
                </a:solidFill>
                <a:ea typeface="游明朝" panose="02020400000000000000" pitchFamily="18" charset="-128"/>
                <a:cs typeface="Times New Roman" panose="02020603050405020304" pitchFamily="18" charset="0"/>
              </a:rPr>
              <a:t>　⇒　</a:t>
            </a:r>
            <a:r>
              <a:rPr kumimoji="1" lang="en-US" altLang="ja-JP" sz="1800" b="1" dirty="0">
                <a:solidFill>
                  <a:srgbClr val="FF0000"/>
                </a:solidFill>
                <a:ea typeface="游明朝" panose="02020400000000000000" pitchFamily="18" charset="-128"/>
                <a:cs typeface="Times New Roman" panose="02020603050405020304" pitchFamily="18" charset="0"/>
              </a:rPr>
              <a:t>×</a:t>
            </a:r>
            <a:r>
              <a:rPr kumimoji="1" lang="ja-JP" altLang="en-US" sz="1800" b="1" dirty="0">
                <a:solidFill>
                  <a:srgbClr val="FF0000"/>
                </a:solidFill>
                <a:ea typeface="游明朝" panose="02020400000000000000" pitchFamily="18" charset="-128"/>
                <a:cs typeface="Times New Roman" panose="02020603050405020304" pitchFamily="18" charset="0"/>
              </a:rPr>
              <a:t>　原則、現金給付である。</a:t>
            </a:r>
            <a:endParaRPr kumimoji="1" lang="ja-JP" altLang="en-US" b="1" dirty="0">
              <a:solidFill>
                <a:srgbClr val="FF0000"/>
              </a:solidFill>
            </a:endParaRPr>
          </a:p>
        </p:txBody>
      </p:sp>
      <p:sp>
        <p:nvSpPr>
          <p:cNvPr id="2" name="楕円 1">
            <a:extLst>
              <a:ext uri="{FF2B5EF4-FFF2-40B4-BE49-F238E27FC236}">
                <a16:creationId xmlns:a16="http://schemas.microsoft.com/office/drawing/2014/main" id="{678BBB2D-E7EE-C64E-D3FE-F7A34A2D58B6}"/>
              </a:ext>
            </a:extLst>
          </p:cNvPr>
          <p:cNvSpPr/>
          <p:nvPr/>
        </p:nvSpPr>
        <p:spPr>
          <a:xfrm>
            <a:off x="914399" y="4240695"/>
            <a:ext cx="728870" cy="609600"/>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580586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2B8D1370-ADFC-4699-A0FF-B1DEF30DDA6D}"/>
              </a:ext>
            </a:extLst>
          </p:cNvPr>
          <p:cNvSpPr>
            <a:spLocks noGrp="1"/>
          </p:cNvSpPr>
          <p:nvPr>
            <p:ph idx="1"/>
          </p:nvPr>
        </p:nvSpPr>
        <p:spPr>
          <a:xfrm>
            <a:off x="702365" y="404664"/>
            <a:ext cx="10031896" cy="6048672"/>
          </a:xfrm>
        </p:spPr>
        <p:txBody>
          <a:bodyPr>
            <a:normAutofit/>
          </a:bodyPr>
          <a:lstStyle/>
          <a:p>
            <a:pPr marL="0" indent="0" algn="just">
              <a:buNone/>
            </a:pPr>
            <a:r>
              <a:rPr lang="en-US" altLang="ja-JP" sz="1800"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1</a:t>
            </a:r>
            <a:r>
              <a:rPr lang="ja-JP" altLang="ja-JP" sz="1800"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a:t>
            </a:r>
            <a:r>
              <a:rPr lang="en-US" altLang="ja-JP" sz="1800"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67</a:t>
            </a:r>
            <a:r>
              <a:rPr lang="ja-JP" altLang="ja-JP" sz="1800"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事例を読んで、生活保護制度における実施責任に関する次の記述のう</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ち、適切なものを</a:t>
            </a:r>
            <a:r>
              <a:rPr lang="ja-JP"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２つ</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選びなさい。</a:t>
            </a:r>
          </a:p>
          <a:p>
            <a:pPr marL="0" indent="0" algn="just">
              <a:buNone/>
            </a:pP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【事　例】</a:t>
            </a:r>
          </a:p>
          <a:p>
            <a:pPr marL="190500" indent="0" algn="just">
              <a:buNone/>
            </a:pP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J</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さん（</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64</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歳、男性）は、</a:t>
            </a:r>
            <a:r>
              <a:rPr lang="en-US" altLang="ja-JP" sz="18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Q</a:t>
            </a:r>
            <a:r>
              <a:rPr lang="ja-JP" altLang="ja-JP" sz="18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市内のアパートで一人暮らし</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をしながら近くのクリーニング店に勤めていましたが、閉店となってしまった。それ以降は特に働きもせず、蓄えもギャンブルに消費してしまい、滞納した家賃の免除と引き換えにアパートを引き払ってしまった。</a:t>
            </a:r>
            <a:r>
              <a:rPr lang="ja-JP" altLang="ja-JP" sz="18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住民票は</a:t>
            </a:r>
            <a:r>
              <a:rPr lang="en-US" altLang="ja-JP" sz="18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Q</a:t>
            </a:r>
            <a:r>
              <a:rPr lang="ja-JP" altLang="ja-JP" sz="18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市</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のままになっている。</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190500" indent="0" algn="just">
              <a:buNone/>
            </a:pP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J</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さんは、隣町の</a:t>
            </a:r>
            <a:r>
              <a:rPr lang="en-US" altLang="ja-JP" sz="18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R</a:t>
            </a:r>
            <a:r>
              <a:rPr lang="ja-JP" altLang="ja-JP" sz="18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市内の公園などに寝泊まり</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していたが、近くに住む友人の家へ相談に向かっている途中、</a:t>
            </a:r>
            <a:r>
              <a:rPr lang="en-US"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S</a:t>
            </a:r>
            <a:r>
              <a:rPr lang="ja-JP"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県</a:t>
            </a:r>
            <a:r>
              <a:rPr lang="en-US"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T</a:t>
            </a:r>
            <a:r>
              <a:rPr lang="ja-JP"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町の駅の階段で転倒し、救急車で</a:t>
            </a:r>
            <a:r>
              <a:rPr lang="en-US"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U</a:t>
            </a:r>
            <a:r>
              <a:rPr lang="ja-JP"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市内の病院に搬送</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された。</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J</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さんは左足骨折のため長期の入院が必要になったが、所持金がなく医療費の支払いができないため生活保護の申請を行った。</a:t>
            </a:r>
            <a:r>
              <a:rPr lang="ja-JP"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なお、</a:t>
            </a:r>
            <a:r>
              <a:rPr lang="en-US"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S</a:t>
            </a:r>
            <a:r>
              <a:rPr lang="ja-JP"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県</a:t>
            </a:r>
            <a:r>
              <a:rPr lang="en-US"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T</a:t>
            </a:r>
            <a:r>
              <a:rPr lang="ja-JP"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町は、福祉事務所を設置していない</a:t>
            </a: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a:t>
            </a:r>
            <a:endParaRPr lang="en-US"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endParaRPr>
          </a:p>
          <a:p>
            <a:pPr marL="190500" indent="0" algn="just">
              <a:buNone/>
            </a:pP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indent="0" algn="just">
              <a:buNone/>
            </a:pP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1   J</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さんの生活保護の実施機関は、住民票の登録がある</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Q</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市である。</a:t>
            </a:r>
          </a:p>
          <a:p>
            <a:pPr indent="0" algn="just">
              <a:buNone/>
            </a:pP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2</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 J</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さんの生活保護の実施機関は、入院先の病院のある</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U</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市である。</a:t>
            </a:r>
          </a:p>
          <a:p>
            <a:pPr indent="0" algn="just">
              <a:buNone/>
            </a:pP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3   J</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さんの生活保護の実施機関は、転倒した駅の所在地である</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T</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町である。</a:t>
            </a:r>
          </a:p>
          <a:p>
            <a:pPr indent="0" algn="just">
              <a:buNone/>
            </a:pPr>
            <a:r>
              <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4   J</a:t>
            </a:r>
            <a:r>
              <a:rPr lang="ja-JP"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さんの生活保護の実施機関は、</a:t>
            </a:r>
            <a:r>
              <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T</a:t>
            </a:r>
            <a:r>
              <a:rPr lang="ja-JP"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町を管轄している</a:t>
            </a:r>
            <a:r>
              <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S</a:t>
            </a:r>
            <a:r>
              <a:rPr lang="ja-JP"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県の福祉事務所である。</a:t>
            </a:r>
          </a:p>
          <a:p>
            <a:pPr marL="0" indent="0">
              <a:buNone/>
            </a:pPr>
            <a:r>
              <a:rPr lang="ja-JP" altLang="en-US" sz="1800" b="1" dirty="0">
                <a:solidFill>
                  <a:srgbClr val="FF0000"/>
                </a:solidFill>
                <a:latin typeface="游明朝" panose="02020400000000000000" pitchFamily="18" charset="-128"/>
                <a:cs typeface="Times New Roman" panose="02020603050405020304" pitchFamily="18" charset="0"/>
              </a:rPr>
              <a:t>　　</a:t>
            </a:r>
            <a:r>
              <a:rPr lang="en-US" altLang="ja-JP" sz="1800" b="1" dirty="0">
                <a:solidFill>
                  <a:srgbClr val="FF0000"/>
                </a:solidFill>
                <a:latin typeface="游明朝" panose="02020400000000000000" pitchFamily="18" charset="-128"/>
                <a:cs typeface="Times New Roman" panose="02020603050405020304" pitchFamily="18" charset="0"/>
              </a:rPr>
              <a:t>5</a:t>
            </a:r>
            <a:r>
              <a:rPr lang="ja-JP" altLang="ja-JP" sz="1800" b="1" dirty="0">
                <a:solidFill>
                  <a:srgbClr val="FF0000"/>
                </a:solidFill>
                <a:ea typeface="游明朝" panose="02020400000000000000" pitchFamily="18" charset="-128"/>
                <a:cs typeface="Times New Roman" panose="02020603050405020304" pitchFamily="18" charset="0"/>
              </a:rPr>
              <a:t>　 </a:t>
            </a:r>
            <a:r>
              <a:rPr lang="en-US" altLang="ja-JP" sz="1800" b="1" dirty="0">
                <a:solidFill>
                  <a:srgbClr val="FF0000"/>
                </a:solidFill>
                <a:ea typeface="游明朝" panose="02020400000000000000" pitchFamily="18" charset="-128"/>
                <a:cs typeface="Times New Roman" panose="02020603050405020304" pitchFamily="18" charset="0"/>
              </a:rPr>
              <a:t>T</a:t>
            </a:r>
            <a:r>
              <a:rPr lang="ja-JP" altLang="ja-JP" sz="1800" b="1" dirty="0">
                <a:solidFill>
                  <a:srgbClr val="FF0000"/>
                </a:solidFill>
                <a:ea typeface="游明朝" panose="02020400000000000000" pitchFamily="18" charset="-128"/>
                <a:cs typeface="Times New Roman" panose="02020603050405020304" pitchFamily="18" charset="0"/>
              </a:rPr>
              <a:t>町長は、急迫した事態に応急的な措置として必要な保護を行わなけれ</a:t>
            </a:r>
            <a:endParaRPr lang="en-US" altLang="ja-JP" sz="1800" b="1" dirty="0">
              <a:solidFill>
                <a:srgbClr val="FF0000"/>
              </a:solidFill>
              <a:ea typeface="游明朝" panose="02020400000000000000" pitchFamily="18" charset="-128"/>
              <a:cs typeface="Times New Roman" panose="02020603050405020304" pitchFamily="18" charset="0"/>
            </a:endParaRPr>
          </a:p>
          <a:p>
            <a:pPr marL="0" indent="0">
              <a:buNone/>
            </a:pPr>
            <a:r>
              <a:rPr lang="ja-JP" altLang="en-US" sz="1800" b="1" dirty="0">
                <a:solidFill>
                  <a:srgbClr val="FF0000"/>
                </a:solidFill>
                <a:ea typeface="游明朝" panose="02020400000000000000" pitchFamily="18" charset="-128"/>
                <a:cs typeface="Times New Roman" panose="02020603050405020304" pitchFamily="18" charset="0"/>
              </a:rPr>
              <a:t>　　　</a:t>
            </a:r>
            <a:r>
              <a:rPr lang="ja-JP" altLang="ja-JP" sz="1800" b="1" dirty="0">
                <a:solidFill>
                  <a:srgbClr val="FF0000"/>
                </a:solidFill>
                <a:ea typeface="游明朝" panose="02020400000000000000" pitchFamily="18" charset="-128"/>
                <a:cs typeface="Times New Roman" panose="02020603050405020304" pitchFamily="18" charset="0"/>
              </a:rPr>
              <a:t>ばならない</a:t>
            </a:r>
            <a:r>
              <a:rPr lang="ja-JP" altLang="en-US" sz="1800" b="1" dirty="0">
                <a:solidFill>
                  <a:srgbClr val="FF0000"/>
                </a:solidFill>
                <a:ea typeface="游明朝" panose="02020400000000000000" pitchFamily="18" charset="-128"/>
                <a:cs typeface="Times New Roman" panose="02020603050405020304" pitchFamily="18" charset="0"/>
              </a:rPr>
              <a:t>　</a:t>
            </a:r>
            <a:r>
              <a:rPr lang="ja-JP" altLang="en-US" sz="1800" b="1" dirty="0">
                <a:solidFill>
                  <a:srgbClr val="0070C0"/>
                </a:solidFill>
                <a:ea typeface="游明朝" panose="02020400000000000000" pitchFamily="18" charset="-128"/>
                <a:cs typeface="Times New Roman" panose="02020603050405020304" pitchFamily="18" charset="0"/>
              </a:rPr>
              <a:t>応急保護が行われた現在地の福祉事務所が実施責任を担う。</a:t>
            </a:r>
            <a:endParaRPr lang="ja-JP"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buNone/>
            </a:pPr>
            <a:endParaRPr kumimoji="1" lang="ja-JP" altLang="en-US" dirty="0"/>
          </a:p>
        </p:txBody>
      </p:sp>
      <p:sp>
        <p:nvSpPr>
          <p:cNvPr id="2" name="楕円 1">
            <a:extLst>
              <a:ext uri="{FF2B5EF4-FFF2-40B4-BE49-F238E27FC236}">
                <a16:creationId xmlns:a16="http://schemas.microsoft.com/office/drawing/2014/main" id="{F6853FEC-F24C-D68C-D5E0-77517A4244AD}"/>
              </a:ext>
            </a:extLst>
          </p:cNvPr>
          <p:cNvSpPr/>
          <p:nvPr/>
        </p:nvSpPr>
        <p:spPr>
          <a:xfrm>
            <a:off x="9356035" y="4293704"/>
            <a:ext cx="2504661" cy="1417983"/>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５を選んでいない人はいますか？？</a:t>
            </a:r>
          </a:p>
        </p:txBody>
      </p:sp>
    </p:spTree>
    <p:extLst>
      <p:ext uri="{BB962C8B-B14F-4D97-AF65-F5344CB8AC3E}">
        <p14:creationId xmlns:p14="http://schemas.microsoft.com/office/powerpoint/2010/main" val="1048624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65F37BB4-757F-42AD-8E84-C06B0A561C41}"/>
              </a:ext>
            </a:extLst>
          </p:cNvPr>
          <p:cNvSpPr>
            <a:spLocks noGrp="1"/>
          </p:cNvSpPr>
          <p:nvPr>
            <p:ph idx="1"/>
          </p:nvPr>
        </p:nvSpPr>
        <p:spPr>
          <a:xfrm>
            <a:off x="583096" y="260648"/>
            <a:ext cx="10721008" cy="6336704"/>
          </a:xfrm>
        </p:spPr>
        <p:txBody>
          <a:bodyPr>
            <a:normAutofit/>
          </a:bodyPr>
          <a:lstStyle/>
          <a:p>
            <a:pPr marL="0" indent="0" algn="just">
              <a:buNone/>
            </a:pPr>
            <a:r>
              <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1</a:t>
            </a:r>
            <a:r>
              <a:rPr lang="ja-JP"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a:t>
            </a:r>
            <a:r>
              <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68</a:t>
            </a:r>
            <a:r>
              <a:rPr lang="ja-JP"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福祉事務所の組織体系に関する次の記述のうち、正しいものを１つ選びなさい。</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１　都道府県及び市</a:t>
            </a:r>
            <a:r>
              <a:rPr lang="ja-JP" altLang="ja-JP" sz="1800" b="1" u="sng"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町村</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は、福祉事務所を設置</a:t>
            </a:r>
            <a:r>
              <a:rPr lang="ja-JP" altLang="ja-JP" sz="1800" u="sng" kern="100" dirty="0">
                <a:latin typeface="游明朝" panose="02020400000000000000" pitchFamily="18" charset="-128"/>
                <a:ea typeface="游明朝" panose="02020400000000000000" pitchFamily="18" charset="-128"/>
                <a:cs typeface="Times New Roman" panose="02020603050405020304" pitchFamily="18" charset="0"/>
              </a:rPr>
              <a:t>しなければならない</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⇒都道府県と市は義務設置、町村は任意設置。</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２　福祉事務所長が自ら兼任できると判断した場合は、指導監督を行う所</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員（査察指導員）を配置しなくてもよい。</a:t>
            </a:r>
            <a:r>
              <a:rPr lang="ja-JP" altLang="en-US" sz="18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➡社会福祉法　第</a:t>
            </a:r>
            <a:r>
              <a:rPr lang="en-US" altLang="ja-JP" sz="18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15</a:t>
            </a:r>
            <a:r>
              <a:rPr lang="ja-JP" altLang="en-US" sz="18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条</a:t>
            </a:r>
            <a:endParaRPr lang="en-US" altLang="ja-JP" sz="18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３　都道府県福祉事務所は、福祉六法の事務をつかさどる。</a:t>
            </a:r>
            <a:r>
              <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a:t>
            </a:r>
          </a:p>
          <a:p>
            <a:pPr marL="0" indent="0" algn="just">
              <a:buNone/>
            </a:pPr>
            <a:r>
              <a:rPr lang="ja-JP" altLang="en-US"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　　　　⇒福祉六法を担当するのは市町村福祉事務所。</a:t>
            </a:r>
            <a:endPar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　　　　　都道府県福祉事務所は、生活保護法、児童福祉法、母子及び父子並びに寡婦福祉法。</a:t>
            </a:r>
            <a:endParaRPr lang="en-US"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　　　　　六法⇒上記３つ＋知的障害者福祉法、身体障害者福祉法、老人福祉法。</a:t>
            </a:r>
            <a:endParaRPr lang="ja-JP"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４　福祉事務所の所員の定数は</a:t>
            </a:r>
            <a:r>
              <a:rPr lang="en-US" altLang="ja-JP" sz="1800" b="1" u="sng"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a:t>
            </a:r>
            <a:r>
              <a:rPr lang="ja-JP" altLang="ja-JP" sz="1800" b="1" u="sng"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社会福祉法</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に規定されている。</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⇒〇　条例　　　</a:t>
            </a:r>
            <a:r>
              <a:rPr lang="en-US"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a:t>
            </a:r>
            <a:r>
              <a:rPr lang="ja-JP" altLang="en-US"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現業員の標準数は社会福祉法に規定</a:t>
            </a:r>
            <a:endParaRPr lang="ja-JP" altLang="ja-JP" sz="1800" b="1"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５　現業員は、</a:t>
            </a:r>
            <a:r>
              <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a:t>
            </a:r>
            <a:r>
              <a:rPr lang="ja-JP"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査察指導員の指揮監督</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を受けて、援護等を要する者の家庭</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を訪問し、又は訪問しないで、これらの者に面接し、本人の資産、環</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境等を調査し、保護その他の措置の</a:t>
            </a:r>
            <a:r>
              <a:rPr lang="ja-JP" altLang="ja-JP" sz="1800" dirty="0">
                <a:ea typeface="游明朝" panose="02020400000000000000" pitchFamily="18" charset="-128"/>
                <a:cs typeface="Times New Roman" panose="02020603050405020304" pitchFamily="18" charset="0"/>
              </a:rPr>
              <a:t>必要の有無及びその種類を判断し、</a:t>
            </a:r>
            <a:endParaRPr lang="en-US" altLang="ja-JP" sz="1800" dirty="0">
              <a:ea typeface="游明朝" panose="02020400000000000000" pitchFamily="18" charset="-128"/>
              <a:cs typeface="Times New Roman" panose="02020603050405020304" pitchFamily="18" charset="0"/>
            </a:endParaRPr>
          </a:p>
          <a:p>
            <a:pPr marL="0" indent="0" algn="just">
              <a:buNone/>
            </a:pPr>
            <a:r>
              <a:rPr lang="ja-JP" altLang="en-US" sz="1800" dirty="0">
                <a:ea typeface="游明朝" panose="02020400000000000000" pitchFamily="18" charset="-128"/>
                <a:cs typeface="Times New Roman" panose="02020603050405020304" pitchFamily="18" charset="0"/>
              </a:rPr>
              <a:t>　　　　</a:t>
            </a:r>
            <a:r>
              <a:rPr lang="ja-JP" altLang="ja-JP" sz="1800" dirty="0">
                <a:ea typeface="游明朝" panose="02020400000000000000" pitchFamily="18" charset="-128"/>
                <a:cs typeface="Times New Roman" panose="02020603050405020304" pitchFamily="18" charset="0"/>
              </a:rPr>
              <a:t>本人に対し生活指導を行う等の事務をつかさどる。</a:t>
            </a:r>
            <a:r>
              <a:rPr lang="ja-JP" altLang="en-US" sz="1800" dirty="0">
                <a:solidFill>
                  <a:srgbClr val="0070C0"/>
                </a:solidFill>
                <a:ea typeface="游明朝" panose="02020400000000000000" pitchFamily="18" charset="-128"/>
                <a:cs typeface="Times New Roman" panose="02020603050405020304" pitchFamily="18" charset="0"/>
              </a:rPr>
              <a:t>➡〇福祉事務所長の指導監督</a:t>
            </a:r>
            <a:endParaRPr lang="en-US" altLang="ja-JP" sz="1800" dirty="0">
              <a:solidFill>
                <a:srgbClr val="0070C0"/>
              </a:solidFill>
              <a:ea typeface="游明朝" panose="02020400000000000000" pitchFamily="18" charset="-128"/>
              <a:cs typeface="Times New Roman" panose="02020603050405020304" pitchFamily="18" charset="0"/>
            </a:endParaRPr>
          </a:p>
          <a:p>
            <a:pPr marL="0" indent="0" algn="just">
              <a:buNone/>
            </a:pPr>
            <a:r>
              <a:rPr kumimoji="1" lang="ja-JP" altLang="en-US" sz="1800" dirty="0">
                <a:solidFill>
                  <a:srgbClr val="0070C0"/>
                </a:solidFill>
                <a:ea typeface="游明朝" panose="02020400000000000000" pitchFamily="18" charset="-128"/>
                <a:cs typeface="Times New Roman" panose="02020603050405020304" pitchFamily="18" charset="0"/>
              </a:rPr>
              <a:t>　　　　　</a:t>
            </a:r>
            <a:r>
              <a:rPr kumimoji="1" lang="en-US" altLang="ja-JP" sz="1800" dirty="0">
                <a:solidFill>
                  <a:srgbClr val="0070C0"/>
                </a:solidFill>
                <a:ea typeface="游明朝" panose="02020400000000000000" pitchFamily="18" charset="-128"/>
                <a:cs typeface="Times New Roman" panose="02020603050405020304" pitchFamily="18" charset="0"/>
              </a:rPr>
              <a:t>※</a:t>
            </a:r>
            <a:r>
              <a:rPr kumimoji="1" lang="ja-JP" altLang="en-US" sz="1800" dirty="0">
                <a:solidFill>
                  <a:srgbClr val="0070C0"/>
                </a:solidFill>
                <a:ea typeface="游明朝" panose="02020400000000000000" pitchFamily="18" charset="-128"/>
                <a:cs typeface="Times New Roman" panose="02020603050405020304" pitchFamily="18" charset="0"/>
              </a:rPr>
              <a:t>　指導監督と指揮監督！！</a:t>
            </a:r>
            <a:endParaRPr kumimoji="1" lang="ja-JP" altLang="en-US" dirty="0">
              <a:solidFill>
                <a:srgbClr val="0070C0"/>
              </a:solidFill>
            </a:endParaRPr>
          </a:p>
        </p:txBody>
      </p:sp>
      <p:sp>
        <p:nvSpPr>
          <p:cNvPr id="2" name="楕円 1">
            <a:extLst>
              <a:ext uri="{FF2B5EF4-FFF2-40B4-BE49-F238E27FC236}">
                <a16:creationId xmlns:a16="http://schemas.microsoft.com/office/drawing/2014/main" id="{9EE733B2-9E0A-7F5E-3147-D87F34F996CB}"/>
              </a:ext>
            </a:extLst>
          </p:cNvPr>
          <p:cNvSpPr/>
          <p:nvPr/>
        </p:nvSpPr>
        <p:spPr>
          <a:xfrm>
            <a:off x="887896" y="1855304"/>
            <a:ext cx="728870" cy="609600"/>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2933137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1F01D48A-CD0A-40B2-9C6A-F5D4BA135080}"/>
              </a:ext>
            </a:extLst>
          </p:cNvPr>
          <p:cNvSpPr>
            <a:spLocks noGrp="1"/>
          </p:cNvSpPr>
          <p:nvPr>
            <p:ph idx="1"/>
          </p:nvPr>
        </p:nvSpPr>
        <p:spPr>
          <a:xfrm>
            <a:off x="689113" y="260648"/>
            <a:ext cx="9806609" cy="6336704"/>
          </a:xfrm>
        </p:spPr>
        <p:txBody>
          <a:bodyPr>
            <a:normAutofit/>
          </a:bodyPr>
          <a:lstStyle/>
          <a:p>
            <a:pPr marL="0" indent="0" algn="just">
              <a:buNone/>
            </a:pPr>
            <a:r>
              <a:rPr lang="en-US" altLang="ja-JP" sz="1800"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1-69 </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低所得者対策に関する次の記述のうち、正しいものを１つ選びなさい。</a:t>
            </a:r>
            <a:endPar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endParaRPr>
          </a:p>
          <a:p>
            <a:pPr marL="200025"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１　子どもの貧困対策の推進に関する法律は、子どもの将来が生まれ育った環境によって左</a:t>
            </a: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200025"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右されることがないよう、健やかに育成される環境整備や教育の機会均等を図るため、</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200025"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子どもの貧困対策を総合的に推進することを目的としている。</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200025"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en-US" sz="18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⇒子どもの貧困対策の推進に関する法律第</a:t>
            </a:r>
            <a:r>
              <a:rPr lang="en-US" altLang="ja-JP" sz="18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1</a:t>
            </a:r>
            <a:r>
              <a:rPr lang="ja-JP" altLang="en-US" sz="18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条　</a:t>
            </a:r>
            <a:r>
              <a:rPr lang="en-US" altLang="ja-JP" sz="18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2014</a:t>
            </a:r>
            <a:r>
              <a:rPr lang="ja-JP" altLang="en-US" sz="18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年</a:t>
            </a:r>
            <a:r>
              <a:rPr lang="en-US" altLang="ja-JP" sz="18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1</a:t>
            </a:r>
            <a:r>
              <a:rPr lang="ja-JP" altLang="en-US" sz="18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月施行⇒</a:t>
            </a:r>
            <a:r>
              <a:rPr lang="en-US" altLang="ja-JP" sz="18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2021</a:t>
            </a:r>
            <a:r>
              <a:rPr lang="ja-JP" altLang="en-US" sz="18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年改正</a:t>
            </a:r>
            <a:endParaRPr lang="en-US" altLang="ja-JP" sz="18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endParaRPr>
          </a:p>
          <a:p>
            <a:pPr marL="200025" indent="0" algn="just">
              <a:buNone/>
            </a:pP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200025"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２　生活福祉資金貸付制度の対象世帯の一つである障害者世帯とは、身体障害者手帳、療育</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200025"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手</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帳、精神障害者保健手帳</a:t>
            </a: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の</a:t>
            </a:r>
            <a:r>
              <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a:t>
            </a:r>
            <a:r>
              <a:rPr lang="ja-JP"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交付を受けた者</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が属する世帯である。</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200025"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en-US" sz="18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rPr>
              <a:t>⇒障害者総合支援法のサービス利用者など、「障害者と同等と認められる人の世帯」　　も含む。</a:t>
            </a:r>
            <a:endParaRPr lang="ja-JP" altLang="ja-JP" sz="1800" kern="100" dirty="0">
              <a:solidFill>
                <a:srgbClr val="0070C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３　社会福祉法に規定されている「無料低額宿泊事業」や「無料低額診療事</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業」は、いずれも</a:t>
            </a:r>
            <a:r>
              <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a:t>
            </a:r>
            <a:r>
              <a:rPr lang="ja-JP"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第一種</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社会福祉事業である。</a:t>
            </a:r>
            <a:r>
              <a:rPr lang="ja-JP" altLang="en-US"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➡第二種</a:t>
            </a:r>
            <a:endPar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４　ホームレスの支援等に関する特別措置法に規定するホームレスの自立の</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支援に関する基本方針は、</a:t>
            </a:r>
            <a:r>
              <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a:t>
            </a:r>
            <a:r>
              <a:rPr lang="ja-JP"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厚生労働大臣が</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全国調査を踏まえて策定する。</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en-US"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⇒〇厚生労働大臣及び国土交通大臣</a:t>
            </a:r>
            <a:endParaRPr lang="ja-JP"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５　公営住宅は、公営住宅法に基づき、地方公共団体が供給を行う賃貸住宅</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であるが、その</a:t>
            </a: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対象</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者は収入が一定額以下の</a:t>
            </a:r>
            <a:r>
              <a:rPr lang="en-US"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a:t>
            </a:r>
            <a:r>
              <a:rPr lang="ja-JP" altLang="ja-JP" sz="1800" b="1"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rPr>
              <a:t>高齢者</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である。</a:t>
            </a: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➡高齢者に限定していない。</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buNone/>
            </a:pPr>
            <a:endParaRPr kumimoji="1" lang="ja-JP" altLang="en-US" dirty="0"/>
          </a:p>
        </p:txBody>
      </p:sp>
      <p:sp>
        <p:nvSpPr>
          <p:cNvPr id="2" name="楕円 1">
            <a:extLst>
              <a:ext uri="{FF2B5EF4-FFF2-40B4-BE49-F238E27FC236}">
                <a16:creationId xmlns:a16="http://schemas.microsoft.com/office/drawing/2014/main" id="{E6AF0E7B-1CCB-EA2D-3D3D-150B87E35DA8}"/>
              </a:ext>
            </a:extLst>
          </p:cNvPr>
          <p:cNvSpPr/>
          <p:nvPr/>
        </p:nvSpPr>
        <p:spPr>
          <a:xfrm>
            <a:off x="689113" y="563532"/>
            <a:ext cx="728870" cy="609600"/>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 name="四角形: 角を丸くする 3">
            <a:extLst>
              <a:ext uri="{FF2B5EF4-FFF2-40B4-BE49-F238E27FC236}">
                <a16:creationId xmlns:a16="http://schemas.microsoft.com/office/drawing/2014/main" id="{0E1D4DE5-4226-B730-B0A8-360F1957F922}"/>
              </a:ext>
            </a:extLst>
          </p:cNvPr>
          <p:cNvSpPr/>
          <p:nvPr/>
        </p:nvSpPr>
        <p:spPr>
          <a:xfrm>
            <a:off x="9128234" y="3310759"/>
            <a:ext cx="2885090" cy="1781503"/>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22731093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18F45509-A478-117A-6ECC-418ED51468ED}"/>
              </a:ext>
            </a:extLst>
          </p:cNvPr>
          <p:cNvSpPr>
            <a:spLocks noGrp="1"/>
          </p:cNvSpPr>
          <p:nvPr>
            <p:ph idx="1"/>
          </p:nvPr>
        </p:nvSpPr>
        <p:spPr>
          <a:xfrm>
            <a:off x="609600" y="299545"/>
            <a:ext cx="10972800" cy="5826619"/>
          </a:xfrm>
        </p:spPr>
        <p:txBody>
          <a:bodyPr>
            <a:normAutofit fontScale="92500" lnSpcReduction="10000"/>
          </a:bodyPr>
          <a:lstStyle/>
          <a:p>
            <a:pPr marL="0" indent="0">
              <a:buNone/>
            </a:pPr>
            <a:r>
              <a:rPr kumimoji="1" lang="en-US" altLang="ja-JP" dirty="0">
                <a:solidFill>
                  <a:srgbClr val="FF0000"/>
                </a:solidFill>
              </a:rPr>
              <a:t>Q</a:t>
            </a:r>
            <a:r>
              <a:rPr kumimoji="1" lang="ja-JP" altLang="en-US" dirty="0">
                <a:solidFill>
                  <a:srgbClr val="FF0000"/>
                </a:solidFill>
              </a:rPr>
              <a:t>　</a:t>
            </a:r>
            <a:r>
              <a:rPr kumimoji="1" lang="ja-JP" altLang="en-US" dirty="0"/>
              <a:t>生活福祉資金貸付制度における生活福祉資金について、正しいものを１つ選びなさい。　　　　　　</a:t>
            </a:r>
            <a:r>
              <a:rPr kumimoji="1" lang="ja-JP" altLang="en-US" dirty="0">
                <a:solidFill>
                  <a:srgbClr val="FF0000"/>
                </a:solidFill>
              </a:rPr>
              <a:t>⇒〇都道府県社会福祉協議会</a:t>
            </a:r>
            <a:endParaRPr kumimoji="1" lang="en-US" altLang="ja-JP" dirty="0">
              <a:solidFill>
                <a:srgbClr val="FF0000"/>
              </a:solidFill>
            </a:endParaRPr>
          </a:p>
          <a:p>
            <a:pPr marL="0" indent="0">
              <a:buNone/>
            </a:pPr>
            <a:r>
              <a:rPr lang="ja-JP" altLang="en-US" dirty="0"/>
              <a:t>①　生活福祉資金の実施主体は、</a:t>
            </a:r>
            <a:r>
              <a:rPr lang="en-US" altLang="ja-JP" dirty="0">
                <a:solidFill>
                  <a:srgbClr val="FF0000"/>
                </a:solidFill>
              </a:rPr>
              <a:t>×</a:t>
            </a:r>
            <a:r>
              <a:rPr lang="ja-JP" altLang="en-US" dirty="0">
                <a:solidFill>
                  <a:srgbClr val="FF0000"/>
                </a:solidFill>
              </a:rPr>
              <a:t>市町村</a:t>
            </a:r>
            <a:r>
              <a:rPr lang="ja-JP" altLang="en-US" dirty="0"/>
              <a:t>である。</a:t>
            </a:r>
            <a:endParaRPr lang="en-US" altLang="ja-JP" dirty="0"/>
          </a:p>
          <a:p>
            <a:pPr marL="0" indent="0">
              <a:buNone/>
            </a:pPr>
            <a:r>
              <a:rPr kumimoji="1" lang="ja-JP" altLang="en-US" dirty="0"/>
              <a:t>②緊急小口資金の貸し付けにあたっては、原則として</a:t>
            </a:r>
            <a:r>
              <a:rPr kumimoji="1" lang="en-US" altLang="ja-JP" dirty="0">
                <a:solidFill>
                  <a:srgbClr val="FF0000"/>
                </a:solidFill>
              </a:rPr>
              <a:t>×</a:t>
            </a:r>
            <a:r>
              <a:rPr kumimoji="1" lang="ja-JP" altLang="en-US" u="sng" dirty="0">
                <a:solidFill>
                  <a:srgbClr val="FF0000"/>
                </a:solidFill>
              </a:rPr>
              <a:t>生活保護受給者等就労自立促進事業</a:t>
            </a:r>
            <a:r>
              <a:rPr kumimoji="1" lang="ja-JP" altLang="en-US" dirty="0"/>
              <a:t>の利用を要件とする。</a:t>
            </a:r>
            <a:r>
              <a:rPr kumimoji="1" lang="ja-JP" altLang="en-US" dirty="0">
                <a:solidFill>
                  <a:srgbClr val="0070C0"/>
                </a:solidFill>
              </a:rPr>
              <a:t>総合支援資金も。</a:t>
            </a:r>
            <a:endParaRPr kumimoji="1" lang="en-US" altLang="ja-JP" dirty="0">
              <a:solidFill>
                <a:srgbClr val="0070C0"/>
              </a:solidFill>
            </a:endParaRPr>
          </a:p>
          <a:p>
            <a:pPr marL="0" indent="0">
              <a:buNone/>
            </a:pPr>
            <a:r>
              <a:rPr kumimoji="1" lang="ja-JP" altLang="en-US" dirty="0">
                <a:solidFill>
                  <a:srgbClr val="FF0000"/>
                </a:solidFill>
              </a:rPr>
              <a:t>⇒〇生活困窮者自立相談支援事業</a:t>
            </a:r>
            <a:endParaRPr kumimoji="1" lang="en-US" altLang="ja-JP" dirty="0">
              <a:solidFill>
                <a:srgbClr val="FF0000"/>
              </a:solidFill>
            </a:endParaRPr>
          </a:p>
          <a:p>
            <a:pPr marL="0" indent="0">
              <a:buNone/>
            </a:pPr>
            <a:r>
              <a:rPr lang="ja-JP" altLang="en-US" dirty="0"/>
              <a:t>③教育支援資金は、保証人を立てないと貸し付けを受けることが</a:t>
            </a:r>
            <a:r>
              <a:rPr lang="ja-JP" altLang="en-US" dirty="0">
                <a:solidFill>
                  <a:srgbClr val="FF0000"/>
                </a:solidFill>
              </a:rPr>
              <a:t>できない。</a:t>
            </a:r>
            <a:r>
              <a:rPr lang="ja-JP" altLang="en-US" dirty="0">
                <a:solidFill>
                  <a:srgbClr val="0070C0"/>
                </a:solidFill>
              </a:rPr>
              <a:t>➡〇できる。修学者の生計中心者が連帯借受人になる。</a:t>
            </a:r>
            <a:endParaRPr lang="en-US" altLang="ja-JP" dirty="0">
              <a:solidFill>
                <a:srgbClr val="0070C0"/>
              </a:solidFill>
            </a:endParaRPr>
          </a:p>
          <a:p>
            <a:pPr marL="0" indent="0">
              <a:buNone/>
            </a:pPr>
            <a:r>
              <a:rPr kumimoji="1" lang="ja-JP" altLang="en-US" dirty="0"/>
              <a:t>④生活福祉資金の貸し付けを、同一世帯で複数重複して受けることは</a:t>
            </a:r>
            <a:r>
              <a:rPr kumimoji="1" lang="ja-JP" altLang="en-US" dirty="0">
                <a:solidFill>
                  <a:srgbClr val="FF0000"/>
                </a:solidFill>
              </a:rPr>
              <a:t>できない。</a:t>
            </a:r>
            <a:r>
              <a:rPr kumimoji="1" lang="ja-JP" altLang="en-US" dirty="0"/>
              <a:t>➡〇できる。</a:t>
            </a:r>
            <a:endParaRPr kumimoji="1" lang="en-US" altLang="ja-JP" dirty="0"/>
          </a:p>
          <a:p>
            <a:pPr marL="0" indent="0">
              <a:buNone/>
            </a:pPr>
            <a:r>
              <a:rPr lang="ja-JP" altLang="en-US" dirty="0"/>
              <a:t>⑤生活福祉資金貸付制度は、低所得者世帯、障害者世帯、高齢者世帯を対象とする。</a:t>
            </a:r>
            <a:endParaRPr kumimoji="1" lang="ja-JP" altLang="en-US" dirty="0"/>
          </a:p>
        </p:txBody>
      </p:sp>
      <p:sp>
        <p:nvSpPr>
          <p:cNvPr id="2" name="楕円 1">
            <a:extLst>
              <a:ext uri="{FF2B5EF4-FFF2-40B4-BE49-F238E27FC236}">
                <a16:creationId xmlns:a16="http://schemas.microsoft.com/office/drawing/2014/main" id="{29835826-6943-78B4-8535-DA5A972F6D0E}"/>
              </a:ext>
            </a:extLst>
          </p:cNvPr>
          <p:cNvSpPr/>
          <p:nvPr/>
        </p:nvSpPr>
        <p:spPr>
          <a:xfrm>
            <a:off x="421099" y="4977876"/>
            <a:ext cx="728870" cy="609600"/>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29281091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522</TotalTime>
  <Words>4432</Words>
  <Application>Microsoft Office PowerPoint</Application>
  <PresentationFormat>ワイド画面</PresentationFormat>
  <Paragraphs>281</Paragraphs>
  <Slides>19</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19</vt:i4>
      </vt:variant>
    </vt:vector>
  </HeadingPairs>
  <TitlesOfParts>
    <vt:vector size="24" baseType="lpstr">
      <vt:lpstr>游明朝</vt:lpstr>
      <vt:lpstr>Arial</vt:lpstr>
      <vt:lpstr>Calibri</vt:lpstr>
      <vt:lpstr>Segoe UI Symbol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生活困窮者自立支援制度の負担割合問題</vt:lpstr>
      <vt:lpstr>生活困窮者自立支援制度の負担割合</vt:lpstr>
      <vt:lpstr>PowerPoint プレゼンテーション</vt:lpstr>
      <vt:lpstr>PowerPoint プレゼンテーション</vt:lpstr>
      <vt:lpstr>行政不服申し立て（審査請求前置主義）</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低所得者の問題</dc:title>
  <dc:creator>araki</dc:creator>
  <cp:lastModifiedBy>araki</cp:lastModifiedBy>
  <cp:revision>12</cp:revision>
  <dcterms:created xsi:type="dcterms:W3CDTF">2022-12-01T12:43:25Z</dcterms:created>
  <dcterms:modified xsi:type="dcterms:W3CDTF">2024-07-26T06:06:52Z</dcterms:modified>
</cp:coreProperties>
</file>